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99" r:id="rId5"/>
    <p:sldId id="319" r:id="rId6"/>
    <p:sldId id="259" r:id="rId7"/>
    <p:sldId id="260" r:id="rId8"/>
    <p:sldId id="261" r:id="rId9"/>
    <p:sldId id="300" r:id="rId10"/>
    <p:sldId id="262" r:id="rId11"/>
    <p:sldId id="263" r:id="rId12"/>
    <p:sldId id="264" r:id="rId13"/>
    <p:sldId id="265" r:id="rId14"/>
    <p:sldId id="266" r:id="rId15"/>
    <p:sldId id="323" r:id="rId16"/>
    <p:sldId id="324" r:id="rId17"/>
    <p:sldId id="325" r:id="rId18"/>
    <p:sldId id="326" r:id="rId19"/>
    <p:sldId id="327" r:id="rId20"/>
    <p:sldId id="328" r:id="rId21"/>
    <p:sldId id="267" r:id="rId22"/>
    <p:sldId id="268" r:id="rId23"/>
    <p:sldId id="312" r:id="rId24"/>
    <p:sldId id="313" r:id="rId25"/>
    <p:sldId id="314" r:id="rId26"/>
    <p:sldId id="271" r:id="rId27"/>
    <p:sldId id="315" r:id="rId28"/>
    <p:sldId id="316" r:id="rId29"/>
    <p:sldId id="272" r:id="rId30"/>
    <p:sldId id="273" r:id="rId31"/>
    <p:sldId id="274" r:id="rId32"/>
    <p:sldId id="275" r:id="rId33"/>
    <p:sldId id="276" r:id="rId34"/>
    <p:sldId id="278" r:id="rId35"/>
    <p:sldId id="321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8" r:id="rId45"/>
    <p:sldId id="298" r:id="rId46"/>
    <p:sldId id="289" r:id="rId47"/>
    <p:sldId id="322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317" r:id="rId57"/>
    <p:sldId id="318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그인" id="{E9E6EF74-A388-4614-B1BD-65D0C36240C9}">
          <p14:sldIdLst>
            <p14:sldId id="256"/>
            <p14:sldId id="257"/>
            <p14:sldId id="258"/>
            <p14:sldId id="299"/>
            <p14:sldId id="319"/>
          </p14:sldIdLst>
        </p14:section>
        <p14:section name="프로젝트 관리" id="{CAF6FC81-CE4A-498A-AE64-C0904F34E3FA}">
          <p14:sldIdLst>
            <p14:sldId id="259"/>
            <p14:sldId id="260"/>
            <p14:sldId id="261"/>
            <p14:sldId id="300"/>
            <p14:sldId id="262"/>
            <p14:sldId id="263"/>
            <p14:sldId id="264"/>
            <p14:sldId id="265"/>
            <p14:sldId id="266"/>
            <p14:sldId id="323"/>
            <p14:sldId id="324"/>
            <p14:sldId id="325"/>
            <p14:sldId id="326"/>
            <p14:sldId id="327"/>
            <p14:sldId id="328"/>
            <p14:sldId id="267"/>
            <p14:sldId id="268"/>
            <p14:sldId id="312"/>
            <p14:sldId id="313"/>
            <p14:sldId id="314"/>
          </p14:sldIdLst>
        </p14:section>
        <p14:section name="프로젝트 등록" id="{22660BDF-1F58-4B50-B04C-98B2236523DC}">
          <p14:sldIdLst>
            <p14:sldId id="271"/>
            <p14:sldId id="315"/>
            <p14:sldId id="316"/>
            <p14:sldId id="272"/>
            <p14:sldId id="273"/>
            <p14:sldId id="274"/>
          </p14:sldIdLst>
        </p14:section>
        <p14:section name="내 프로젝트 관리" id="{5DEC9F6D-1F9B-4FD7-ABFE-A47A0D0B8092}">
          <p14:sldIdLst>
            <p14:sldId id="275"/>
            <p14:sldId id="276"/>
            <p14:sldId id="278"/>
            <p14:sldId id="321"/>
          </p14:sldIdLst>
        </p14:section>
        <p14:section name="일정 관리" id="{F86FD739-8488-4FDE-898F-EAF3F669717B}">
          <p14:sldIdLst>
            <p14:sldId id="279"/>
            <p14:sldId id="280"/>
            <p14:sldId id="281"/>
            <p14:sldId id="282"/>
          </p14:sldIdLst>
        </p14:section>
        <p14:section name="그룹 관리" id="{2D6BB25F-5255-4C1A-942B-03DB6FECEA9A}">
          <p14:sldIdLst>
            <p14:sldId id="283"/>
            <p14:sldId id="284"/>
          </p14:sldIdLst>
        </p14:section>
        <p14:section name="문의 사항 관리" id="{CB8628A6-4292-40C6-9BEB-3B7D6E7A7589}">
          <p14:sldIdLst>
            <p14:sldId id="285"/>
            <p14:sldId id="286"/>
            <p14:sldId id="288"/>
            <p14:sldId id="298"/>
          </p14:sldIdLst>
        </p14:section>
        <p14:section name="사이트 연계 관리" id="{F1C18E33-E4AF-41F2-8C4C-CF6479AF6C0D}">
          <p14:sldIdLst>
            <p14:sldId id="289"/>
            <p14:sldId id="322"/>
          </p14:sldIdLst>
        </p14:section>
        <p14:section name="예약보고 관리" id="{3152C5D7-C312-4128-A049-B39EB06A9971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90474ea3ca0f1d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08" autoAdjust="0"/>
  </p:normalViewPr>
  <p:slideViewPr>
    <p:cSldViewPr snapToGrid="0">
      <p:cViewPr>
        <p:scale>
          <a:sx n="66" d="100"/>
          <a:sy n="66" d="100"/>
        </p:scale>
        <p:origin x="225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BCB68-FAD3-4D19-BD8F-B4593B0DC0FD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55C9C-F75C-43B5-AD08-4C601AF579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48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로그인 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72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전체 프로젝트 목록 페이지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항목 텍스트 내용 추가 및 변경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ko-KR" b="1" dirty="0" smtClean="0">
                <a:solidFill>
                  <a:srgbClr val="FF0000"/>
                </a:solidFill>
                <a:effectLst/>
              </a:rPr>
              <a:t>[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질문사항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]</a:t>
            </a:r>
            <a:endParaRPr lang="en-US" altLang="ko-K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b="1" baseline="0" dirty="0" smtClean="0"/>
              <a:t>항목이 </a:t>
            </a:r>
            <a:r>
              <a:rPr lang="ko-KR" altLang="en-US" b="1" baseline="0" dirty="0" err="1" smtClean="0"/>
              <a:t>너무많아</a:t>
            </a:r>
            <a:r>
              <a:rPr lang="ko-KR" altLang="en-US" b="1" baseline="0" dirty="0" smtClean="0"/>
              <a:t> 리스트 </a:t>
            </a:r>
            <a:r>
              <a:rPr lang="ko-KR" altLang="en-US" b="1" baseline="0" dirty="0" err="1" smtClean="0"/>
              <a:t>가독성이</a:t>
            </a:r>
            <a:r>
              <a:rPr lang="ko-KR" altLang="en-US" b="1" baseline="0" dirty="0" smtClean="0"/>
              <a:t> 떨어진다 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/>
              <a:t>	</a:t>
            </a:r>
            <a:r>
              <a:rPr lang="ko-KR" altLang="en-US" b="1" baseline="0" dirty="0" smtClean="0"/>
              <a:t>방법</a:t>
            </a:r>
            <a:r>
              <a:rPr lang="en-US" altLang="ko-KR" b="1" baseline="0" dirty="0" smtClean="0"/>
              <a:t>1 – </a:t>
            </a:r>
            <a:r>
              <a:rPr lang="ko-KR" altLang="en-US" b="1" baseline="0" dirty="0" err="1" smtClean="0"/>
              <a:t>클릭시</a:t>
            </a:r>
            <a:r>
              <a:rPr lang="ko-KR" altLang="en-US" b="1" baseline="0" dirty="0" smtClean="0"/>
              <a:t> 슬라이드 다운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/>
              <a:t>	</a:t>
            </a:r>
            <a:r>
              <a:rPr lang="ko-KR" altLang="en-US" b="1" baseline="0" dirty="0" smtClean="0"/>
              <a:t>방법</a:t>
            </a:r>
            <a:r>
              <a:rPr lang="en-US" altLang="ko-KR" b="1" baseline="0" dirty="0" smtClean="0"/>
              <a:t>2 – </a:t>
            </a:r>
            <a:r>
              <a:rPr lang="ko-KR" altLang="en-US" b="1" baseline="0" dirty="0" err="1" smtClean="0"/>
              <a:t>호버시</a:t>
            </a:r>
            <a:r>
              <a:rPr lang="ko-KR" altLang="en-US" b="1" baseline="0" dirty="0" smtClean="0"/>
              <a:t> 프로젝트 이름 아래에 창 </a:t>
            </a:r>
            <a:r>
              <a:rPr lang="ko-KR" altLang="en-US" b="1" baseline="0" dirty="0" smtClean="0"/>
              <a:t>생성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/>
              <a:t>	</a:t>
            </a:r>
            <a:r>
              <a:rPr lang="ko-KR" altLang="en-US" b="1" baseline="0" dirty="0" smtClean="0"/>
              <a:t>방법</a:t>
            </a:r>
            <a:r>
              <a:rPr lang="en-US" altLang="ko-KR" b="1" baseline="0" dirty="0" smtClean="0"/>
              <a:t>3 – </a:t>
            </a:r>
            <a:r>
              <a:rPr lang="ko-KR" altLang="en-US" b="1" baseline="0" dirty="0" smtClean="0"/>
              <a:t>상세보기 </a:t>
            </a:r>
            <a:r>
              <a:rPr lang="ko-KR" altLang="en-US" b="1" baseline="0" dirty="0" err="1" smtClean="0"/>
              <a:t>팝업창</a:t>
            </a:r>
            <a:r>
              <a:rPr lang="ko-KR" altLang="en-US" b="1" baseline="0" dirty="0" smtClean="0"/>
              <a:t> 생성</a:t>
            </a:r>
            <a:endParaRPr lang="en-US" altLang="ko-KR" b="1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379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전체 프로젝트 목록 페이지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err="1" smtClean="0"/>
              <a:t>셀렉트</a:t>
            </a:r>
            <a:r>
              <a:rPr lang="ko-KR" altLang="en-US" baseline="0" dirty="0" smtClean="0"/>
              <a:t> 박스는 </a:t>
            </a:r>
            <a:r>
              <a:rPr lang="ko-KR" altLang="en-US" baseline="0" dirty="0" err="1" smtClean="0"/>
              <a:t>전페이지</a:t>
            </a:r>
            <a:r>
              <a:rPr lang="ko-KR" altLang="en-US" baseline="0" dirty="0" smtClean="0"/>
              <a:t> 동일한 구조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    - </a:t>
            </a:r>
            <a:r>
              <a:rPr lang="ko-KR" altLang="en-US" baseline="0" dirty="0" smtClean="0"/>
              <a:t>위에 </a:t>
            </a:r>
            <a:r>
              <a:rPr lang="ko-KR" altLang="en-US" baseline="0" dirty="0" err="1" smtClean="0"/>
              <a:t>서치박스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아래 목록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기술자료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호버시</a:t>
            </a:r>
            <a:r>
              <a:rPr lang="ko-KR" altLang="en-US" baseline="0" dirty="0" smtClean="0"/>
              <a:t> 보이는 창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추가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작업일정 </a:t>
            </a:r>
            <a:r>
              <a:rPr lang="ko-KR" altLang="en-US" baseline="0" dirty="0" err="1" smtClean="0"/>
              <a:t>호버시</a:t>
            </a:r>
            <a:r>
              <a:rPr lang="ko-KR" altLang="en-US" baseline="0" dirty="0" smtClean="0"/>
              <a:t> 보이는 창 추가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baseline="0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baseline="0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89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진행 현황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리스트 </a:t>
            </a:r>
            <a:r>
              <a:rPr lang="ko-KR" altLang="en-US" baseline="0" dirty="0" err="1" smtClean="0"/>
              <a:t>선택시</a:t>
            </a:r>
            <a:r>
              <a:rPr lang="ko-KR" altLang="en-US" baseline="0" dirty="0" smtClean="0"/>
              <a:t> 보여지는 페이지 입니다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그룹별 진행 현황에서 상단 부분이 추가되었습니다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029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기술 자료 페이지</a:t>
            </a:r>
            <a:r>
              <a:rPr lang="en-US" altLang="ko-KR" dirty="0" smtClean="0"/>
              <a:t>]</a:t>
            </a:r>
          </a:p>
          <a:p>
            <a:endParaRPr lang="en-US" altLang="ko-KR" b="1" dirty="0" smtClean="0">
              <a:solidFill>
                <a:srgbClr val="FF0000"/>
              </a:solidFill>
              <a:effectLst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  <a:effectLst/>
              </a:rPr>
              <a:t>확실한 항목 선택이 필요</a:t>
            </a:r>
            <a:endParaRPr lang="en-US" altLang="ko-KR" b="1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278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기술 자료 페이지</a:t>
            </a:r>
            <a:r>
              <a:rPr lang="en-US" altLang="ko-KR" dirty="0" smtClean="0"/>
              <a:t>]-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파일 등록 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등록된 기술자료 수정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66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다국어 관리 페이지</a:t>
            </a:r>
            <a:r>
              <a:rPr lang="en-US" altLang="ko-KR" dirty="0" smtClean="0"/>
              <a:t>]</a:t>
            </a:r>
          </a:p>
          <a:p>
            <a:endParaRPr lang="en-US" altLang="ko-KR" b="1" dirty="0" smtClean="0"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solidFill>
                  <a:srgbClr val="FF0000"/>
                </a:solidFill>
                <a:effectLst/>
              </a:rPr>
              <a:t>[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질문사항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]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  <a:effectLst/>
              </a:rPr>
              <a:t>항목에 지역을 추가해야 하는지</a:t>
            </a:r>
            <a:endParaRPr lang="en-US" altLang="ko-KR" b="1" dirty="0" smtClean="0">
              <a:solidFill>
                <a:srgbClr val="FF0000"/>
              </a:solidFill>
              <a:effectLst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언어 명칭을 영어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미국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), 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영어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영국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) 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으로 변경해야 하는지</a:t>
            </a:r>
            <a:endParaRPr lang="en-US" altLang="ko-KR" b="1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88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다국어 관리 페이지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다국어 등록 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endParaRPr lang="en-US" altLang="ko-KR" b="1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3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편집 리스트 페이지</a:t>
            </a:r>
            <a:r>
              <a:rPr lang="en-US" altLang="ko-KR" dirty="0" smtClean="0"/>
              <a:t>]</a:t>
            </a:r>
          </a:p>
          <a:p>
            <a:endParaRPr lang="en-US" altLang="ko-KR" dirty="0" smtClean="0"/>
          </a:p>
          <a:p>
            <a:endParaRPr lang="en-US" altLang="ko-KR" b="1" dirty="0" smtClean="0">
              <a:solidFill>
                <a:srgbClr val="FF0000"/>
              </a:solidFill>
              <a:effectLst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effectLst/>
              </a:rPr>
              <a:t>[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질문사항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]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  <a:effectLst/>
              </a:rPr>
              <a:t>리스트에 들어가는 항목이 너무 많아 </a:t>
            </a:r>
            <a:r>
              <a:rPr lang="ko-KR" altLang="en-US" b="1" dirty="0" err="1" smtClean="0">
                <a:solidFill>
                  <a:srgbClr val="FF0000"/>
                </a:solidFill>
                <a:effectLst/>
              </a:rPr>
              <a:t>가독성이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 떨어짐 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/>
              <a:t>	</a:t>
            </a:r>
            <a:r>
              <a:rPr lang="ko-KR" altLang="en-US" b="1" baseline="0" dirty="0" smtClean="0"/>
              <a:t>방법</a:t>
            </a:r>
            <a:r>
              <a:rPr lang="en-US" altLang="ko-KR" b="1" baseline="0" dirty="0" smtClean="0"/>
              <a:t>1 – </a:t>
            </a:r>
            <a:r>
              <a:rPr lang="ko-KR" altLang="en-US" b="1" baseline="0" dirty="0" err="1" smtClean="0"/>
              <a:t>클릭시</a:t>
            </a:r>
            <a:r>
              <a:rPr lang="ko-KR" altLang="en-US" b="1" baseline="0" dirty="0" smtClean="0"/>
              <a:t> 슬라이드 다운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/>
              <a:t>	</a:t>
            </a:r>
            <a:r>
              <a:rPr lang="ko-KR" altLang="en-US" b="1" baseline="0" dirty="0" smtClean="0"/>
              <a:t>방법</a:t>
            </a:r>
            <a:r>
              <a:rPr lang="en-US" altLang="ko-KR" b="1" baseline="0" dirty="0" smtClean="0"/>
              <a:t>2 – </a:t>
            </a:r>
            <a:r>
              <a:rPr lang="ko-KR" altLang="en-US" b="1" baseline="0" dirty="0" err="1" smtClean="0"/>
              <a:t>호버시</a:t>
            </a:r>
            <a:r>
              <a:rPr lang="ko-KR" altLang="en-US" b="1" baseline="0" dirty="0" smtClean="0"/>
              <a:t> 아래에 창 생성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>
                <a:solidFill>
                  <a:srgbClr val="FF0000"/>
                </a:solidFill>
                <a:effectLst/>
              </a:rPr>
              <a:t>	</a:t>
            </a:r>
            <a:r>
              <a:rPr lang="ko-KR" altLang="en-US" b="1" baseline="0" dirty="0" smtClean="0">
                <a:solidFill>
                  <a:srgbClr val="FF0000"/>
                </a:solidFill>
                <a:effectLst/>
              </a:rPr>
              <a:t>방법</a:t>
            </a:r>
            <a:r>
              <a:rPr lang="en-US" altLang="ko-KR" b="1" baseline="0" dirty="0" smtClean="0">
                <a:solidFill>
                  <a:srgbClr val="FF0000"/>
                </a:solidFill>
                <a:effectLst/>
              </a:rPr>
              <a:t>3 – </a:t>
            </a:r>
            <a:r>
              <a:rPr lang="ko-KR" altLang="en-US" b="1" baseline="0" dirty="0" smtClean="0">
                <a:solidFill>
                  <a:srgbClr val="FF0000"/>
                </a:solidFill>
                <a:effectLst/>
              </a:rPr>
              <a:t>상세보기 </a:t>
            </a:r>
            <a:r>
              <a:rPr lang="ko-KR" altLang="en-US" b="1" baseline="0" dirty="0" err="1" smtClean="0">
                <a:solidFill>
                  <a:srgbClr val="FF0000"/>
                </a:solidFill>
                <a:effectLst/>
              </a:rPr>
              <a:t>팝업창</a:t>
            </a:r>
            <a:r>
              <a:rPr lang="ko-KR" altLang="en-US" b="1" baseline="0" dirty="0" smtClean="0">
                <a:solidFill>
                  <a:srgbClr val="FF0000"/>
                </a:solidFill>
                <a:effectLst/>
              </a:rPr>
              <a:t> 생성</a:t>
            </a:r>
            <a:endParaRPr lang="en-US" altLang="ko-KR" b="1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204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편집 리스트 페이지</a:t>
            </a:r>
            <a:r>
              <a:rPr lang="en-US" altLang="ko-KR" dirty="0" smtClean="0"/>
              <a:t>]</a:t>
            </a:r>
          </a:p>
          <a:p>
            <a:endParaRPr lang="en-US" altLang="ko-KR" dirty="0" smtClean="0"/>
          </a:p>
          <a:p>
            <a:endParaRPr lang="en-US" altLang="ko-KR" b="1" dirty="0" smtClean="0">
              <a:solidFill>
                <a:srgbClr val="FF0000"/>
              </a:solidFill>
              <a:effectLst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effectLst/>
              </a:rPr>
              <a:t>[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질문사항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]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  <a:effectLst/>
              </a:rPr>
              <a:t>리스트에 들어가는 항목이 너무 많아 </a:t>
            </a:r>
            <a:r>
              <a:rPr lang="ko-KR" altLang="en-US" b="1" dirty="0" err="1" smtClean="0">
                <a:solidFill>
                  <a:srgbClr val="FF0000"/>
                </a:solidFill>
                <a:effectLst/>
              </a:rPr>
              <a:t>가독성이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 떨어짐 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/>
              <a:t>	</a:t>
            </a:r>
            <a:r>
              <a:rPr lang="ko-KR" altLang="en-US" b="1" baseline="0" dirty="0" smtClean="0"/>
              <a:t>방법</a:t>
            </a:r>
            <a:r>
              <a:rPr lang="en-US" altLang="ko-KR" b="1" baseline="0" dirty="0" smtClean="0"/>
              <a:t>1 – </a:t>
            </a:r>
            <a:r>
              <a:rPr lang="ko-KR" altLang="en-US" b="1" baseline="0" dirty="0" err="1" smtClean="0"/>
              <a:t>클릭시</a:t>
            </a:r>
            <a:r>
              <a:rPr lang="ko-KR" altLang="en-US" b="1" baseline="0" dirty="0" smtClean="0"/>
              <a:t> 슬라이드 다운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/>
              <a:t>	</a:t>
            </a:r>
            <a:r>
              <a:rPr lang="ko-KR" altLang="en-US" b="1" baseline="0" dirty="0" smtClean="0"/>
              <a:t>방법</a:t>
            </a:r>
            <a:r>
              <a:rPr lang="en-US" altLang="ko-KR" b="1" baseline="0" dirty="0" smtClean="0"/>
              <a:t>2 – </a:t>
            </a:r>
            <a:r>
              <a:rPr lang="ko-KR" altLang="en-US" b="1" baseline="0" dirty="0" err="1" smtClean="0"/>
              <a:t>호버시</a:t>
            </a:r>
            <a:r>
              <a:rPr lang="ko-KR" altLang="en-US" b="1" baseline="0" dirty="0" smtClean="0"/>
              <a:t> 아래에 창 생성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>
                <a:solidFill>
                  <a:srgbClr val="FF0000"/>
                </a:solidFill>
                <a:effectLst/>
              </a:rPr>
              <a:t>	</a:t>
            </a:r>
            <a:r>
              <a:rPr lang="ko-KR" altLang="en-US" b="1" baseline="0" dirty="0" smtClean="0">
                <a:solidFill>
                  <a:srgbClr val="FF0000"/>
                </a:solidFill>
                <a:effectLst/>
              </a:rPr>
              <a:t>방법</a:t>
            </a:r>
            <a:r>
              <a:rPr lang="en-US" altLang="ko-KR" b="1" baseline="0" dirty="0" smtClean="0">
                <a:solidFill>
                  <a:srgbClr val="FF0000"/>
                </a:solidFill>
                <a:effectLst/>
              </a:rPr>
              <a:t>3 – </a:t>
            </a:r>
            <a:r>
              <a:rPr lang="ko-KR" altLang="en-US" b="1" baseline="0" dirty="0" smtClean="0">
                <a:solidFill>
                  <a:srgbClr val="FF0000"/>
                </a:solidFill>
                <a:effectLst/>
              </a:rPr>
              <a:t>상세보기 </a:t>
            </a:r>
            <a:r>
              <a:rPr lang="ko-KR" altLang="en-US" b="1" baseline="0" dirty="0" err="1" smtClean="0">
                <a:solidFill>
                  <a:srgbClr val="FF0000"/>
                </a:solidFill>
                <a:effectLst/>
              </a:rPr>
              <a:t>팝업창</a:t>
            </a:r>
            <a:r>
              <a:rPr lang="ko-KR" altLang="en-US" b="1" baseline="0" dirty="0" smtClean="0">
                <a:solidFill>
                  <a:srgbClr val="FF0000"/>
                </a:solidFill>
                <a:effectLst/>
              </a:rPr>
              <a:t> 생성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endParaRPr lang="en-US" altLang="ko-KR" b="1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수정 삭제 내용추가 등이 가능하게 할 것인지 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( 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단순 로그로 볼 것인지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 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41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도안발주 현황 페이지</a:t>
            </a:r>
            <a:r>
              <a:rPr lang="en-US" altLang="ko-KR" dirty="0" smtClean="0"/>
              <a:t>]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 PPT 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참고 제작</a:t>
            </a:r>
            <a:endParaRPr lang="en-US" altLang="ko-KR" b="1" dirty="0" smtClean="0">
              <a:solidFill>
                <a:srgbClr val="FF0000"/>
              </a:solidFill>
              <a:effectLst/>
            </a:endParaRPr>
          </a:p>
          <a:p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리스트에서 오른쪽에 더 보기 버튼 추가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수정 삭제 업로드 다운로드 기능 추가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수정 기능을 통해 진행현황 완료 처리</a:t>
            </a:r>
            <a:endParaRPr lang="en-US" altLang="ko-KR" sz="1200" b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b="0" dirty="0" smtClean="0"/>
              <a:t>	- </a:t>
            </a:r>
            <a:r>
              <a:rPr lang="ko-KR" altLang="en-US" sz="1200" b="0" dirty="0" smtClean="0"/>
              <a:t>상위 메뉴 </a:t>
            </a:r>
            <a:r>
              <a:rPr lang="ko-KR" altLang="en-US" sz="1200" b="0" dirty="0" err="1" smtClean="0"/>
              <a:t>필터링</a:t>
            </a:r>
            <a:r>
              <a:rPr lang="ko-KR" altLang="en-US" sz="1200" b="0" dirty="0" smtClean="0"/>
              <a:t> 기능 적용 </a:t>
            </a:r>
            <a:r>
              <a:rPr lang="en-US" altLang="ko-KR" sz="1200" b="0" dirty="0" smtClean="0"/>
              <a:t>(</a:t>
            </a:r>
            <a:r>
              <a:rPr lang="ko-KR" altLang="en-US" sz="1200" b="0" dirty="0" smtClean="0"/>
              <a:t>차종 </a:t>
            </a:r>
            <a:r>
              <a:rPr lang="ko-KR" altLang="en-US" sz="1200" b="0" dirty="0" err="1" smtClean="0"/>
              <a:t>선택시</a:t>
            </a:r>
            <a:r>
              <a:rPr lang="ko-KR" altLang="en-US" sz="1200" b="0" dirty="0" smtClean="0"/>
              <a:t> 업체별 발주 컷 수 및 비율 조회</a:t>
            </a:r>
            <a:r>
              <a:rPr lang="en-US" altLang="ko-KR" sz="1200" b="0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9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아이디 찾기 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2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도안발주 현황 페이지</a:t>
            </a:r>
            <a:r>
              <a:rPr lang="en-US" altLang="ko-KR" dirty="0" smtClean="0"/>
              <a:t>]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 PPT 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참고 제작</a:t>
            </a:r>
            <a:endParaRPr lang="en-US" altLang="ko-KR" b="1" dirty="0" smtClean="0">
              <a:solidFill>
                <a:srgbClr val="FF0000"/>
              </a:solidFill>
              <a:effectLst/>
            </a:endParaRPr>
          </a:p>
          <a:p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구성도의 경우 하나의 업체에서 진행하기 때문에 </a:t>
            </a:r>
            <a:r>
              <a:rPr lang="ko-KR" altLang="en-US" sz="1200" dirty="0" err="1" smtClean="0"/>
              <a:t>진행율</a:t>
            </a:r>
            <a:r>
              <a:rPr lang="ko-KR" altLang="en-US" sz="1200" dirty="0" smtClean="0"/>
              <a:t> 및 발주 </a:t>
            </a:r>
            <a:r>
              <a:rPr lang="ko-KR" altLang="en-US" sz="1200" dirty="0" err="1" smtClean="0"/>
              <a:t>컷수</a:t>
            </a:r>
            <a:r>
              <a:rPr lang="ko-KR" altLang="en-US" sz="1200" dirty="0" smtClean="0"/>
              <a:t> 관리만 적용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업체별 비교 데이터 필요 없음</a:t>
            </a:r>
            <a:r>
              <a:rPr lang="en-US" altLang="ko-KR" sz="12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이전 표에서 </a:t>
            </a:r>
            <a:r>
              <a:rPr lang="ko-KR" altLang="en-US" dirty="0" smtClean="0"/>
              <a:t>업체만 제거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5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사양관리 페이지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엑셀로 </a:t>
            </a:r>
            <a:r>
              <a:rPr lang="ko-KR" altLang="en-US" dirty="0" err="1" smtClean="0"/>
              <a:t>내려받기</a:t>
            </a:r>
            <a:r>
              <a:rPr lang="ko-KR" altLang="en-US" dirty="0" smtClean="0"/>
              <a:t> 버튼 추가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항목추가 스타일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53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사양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차량 정보 페이지</a:t>
            </a:r>
            <a:r>
              <a:rPr lang="en-US" altLang="ko-KR" dirty="0" smtClean="0"/>
              <a:t>]-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차량정보 등록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차량정보 수정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088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사양관리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일괄 수정 </a:t>
            </a:r>
            <a:r>
              <a:rPr lang="ko-KR" altLang="en-US" dirty="0" err="1" smtClean="0"/>
              <a:t>팝업창</a:t>
            </a:r>
            <a:r>
              <a:rPr lang="en-US" altLang="ko-KR" dirty="0" smtClean="0"/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85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사양관리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항목추가 </a:t>
            </a:r>
            <a:r>
              <a:rPr lang="ko-KR" altLang="en-US" dirty="0" err="1" smtClean="0"/>
              <a:t>팝업창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*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리스트 항목을 추가하는 </a:t>
            </a:r>
            <a:r>
              <a:rPr lang="ko-KR" altLang="en-US" baseline="0" dirty="0" err="1" smtClean="0"/>
              <a:t>팝업창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265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설계검토</a:t>
            </a:r>
            <a:r>
              <a:rPr lang="en-US" altLang="ko-KR" dirty="0" smtClean="0"/>
              <a:t>]</a:t>
            </a:r>
            <a:r>
              <a:rPr lang="en-US" altLang="ko-KR" baseline="0" dirty="0" smtClean="0"/>
              <a:t> *</a:t>
            </a:r>
            <a:r>
              <a:rPr lang="ko-KR" altLang="en-US" b="1" baseline="0" dirty="0" smtClean="0">
                <a:solidFill>
                  <a:schemeClr val="bg1"/>
                </a:solidFill>
              </a:rPr>
              <a:t>자료 필요</a:t>
            </a:r>
            <a:endParaRPr lang="en-US" altLang="ko-KR" b="1" baseline="0" dirty="0" smtClean="0">
              <a:solidFill>
                <a:schemeClr val="bg1"/>
              </a:solidFill>
            </a:endParaRPr>
          </a:p>
          <a:p>
            <a:endParaRPr lang="en-US" altLang="ko-KR" b="1" baseline="0" dirty="0" smtClean="0">
              <a:solidFill>
                <a:schemeClr val="bg1"/>
              </a:solidFill>
            </a:endParaRPr>
          </a:p>
          <a:p>
            <a:r>
              <a:rPr lang="en-US" altLang="ko-KR" b="1" baseline="0" dirty="0" smtClean="0">
                <a:solidFill>
                  <a:schemeClr val="bg1"/>
                </a:solidFill>
              </a:rPr>
              <a:t>[</a:t>
            </a:r>
            <a:r>
              <a:rPr lang="ko-KR" altLang="en-US" b="1" baseline="0" dirty="0" smtClean="0">
                <a:solidFill>
                  <a:schemeClr val="bg1"/>
                </a:solidFill>
              </a:rPr>
              <a:t>질문사항</a:t>
            </a:r>
            <a:r>
              <a:rPr lang="en-US" altLang="ko-KR" b="1" baseline="0" dirty="0" smtClean="0">
                <a:solidFill>
                  <a:schemeClr val="bg1"/>
                </a:solidFill>
              </a:rPr>
              <a:t>]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238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프로젝트 등록 페이지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프로젝트 생성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왼쪽의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은 고정된 상태로 유지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83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프로젝트 등록 미완료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프로젝트 생성</a:t>
            </a:r>
            <a:r>
              <a:rPr lang="ko-KR" altLang="en-US" baseline="0" dirty="0" smtClean="0"/>
              <a:t> 단계에서 모두 작성하지 않았을 때 보여지는 </a:t>
            </a:r>
            <a:r>
              <a:rPr lang="en-US" altLang="ko-KR" baseline="0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24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프로젝트 등록 미완료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그룹 진행률 관리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프로젝트가 모두 등록되지 않았을 때 </a:t>
            </a:r>
            <a:r>
              <a:rPr lang="ko-KR" altLang="en-US" dirty="0" err="1" smtClean="0"/>
              <a:t>내프로젝트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그룹 진행률 관리 에서 보이는 페이지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="1" baseline="0" dirty="0" smtClean="0">
                <a:solidFill>
                  <a:schemeClr val="bg1"/>
                </a:solidFill>
              </a:rPr>
              <a:t>[</a:t>
            </a:r>
            <a:r>
              <a:rPr lang="ko-KR" altLang="en-US" b="1" baseline="0" dirty="0" smtClean="0">
                <a:solidFill>
                  <a:schemeClr val="bg1"/>
                </a:solidFill>
              </a:rPr>
              <a:t>질문사항</a:t>
            </a:r>
            <a:r>
              <a:rPr lang="en-US" altLang="ko-KR" b="1" baseline="0" dirty="0" smtClean="0">
                <a:solidFill>
                  <a:schemeClr val="bg1"/>
                </a:solidFill>
              </a:rPr>
              <a:t>]</a:t>
            </a:r>
            <a:endParaRPr lang="en-US" altLang="ko-KR" b="0" baseline="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77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프로젝트 등록 페이지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일정 등록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왼쪽 슬라이드버튼 단계 선택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오른쪽 진행률 삭제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완료된 등록 단계는 단계 텍스트 아래 표시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세부 일정 등록 추가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3.</a:t>
            </a:r>
            <a:r>
              <a:rPr lang="ko-KR" altLang="en-US" dirty="0" err="1" smtClean="0"/>
              <a:t>실차작업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차량 출장 예약 버튼 추가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생성(</a:t>
            </a:r>
            <a:r>
              <a:rPr lang="ko-KR" altLang="en-US" dirty="0" err="1" smtClean="0"/>
              <a:t>내프로젝트</a:t>
            </a:r>
            <a:r>
              <a:rPr lang="ko-KR" altLang="en-US" dirty="0" smtClean="0"/>
              <a:t> 현황 페이지에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단계에 그룹 추가 버튼 생성</a:t>
            </a:r>
            <a:endParaRPr lang="en-US" altLang="ko-KR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추가된 그룹은 다국어</a:t>
            </a:r>
            <a:r>
              <a:rPr lang="ko-KR" altLang="en-US" baseline="0" dirty="0" smtClean="0"/>
              <a:t>와 동일한 스타일로 작업단계 텍스트 아래 표기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baseline="0" dirty="0" smtClean="0">
                <a:solidFill>
                  <a:schemeClr val="bg1"/>
                </a:solidFill>
              </a:rPr>
              <a:t>[</a:t>
            </a:r>
            <a:r>
              <a:rPr lang="ko-KR" altLang="en-US" b="1" baseline="0" dirty="0" smtClean="0">
                <a:solidFill>
                  <a:schemeClr val="bg1"/>
                </a:solidFill>
              </a:rPr>
              <a:t>질문사항</a:t>
            </a:r>
            <a:r>
              <a:rPr lang="en-US" altLang="ko-KR" b="1" baseline="0" dirty="0" smtClean="0">
                <a:solidFill>
                  <a:schemeClr val="bg1"/>
                </a:solidFill>
              </a:rPr>
              <a:t>]</a:t>
            </a:r>
            <a:endParaRPr lang="en-US" altLang="ko-KR" b="0" baseline="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8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비밀번호 찾기 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172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프로젝트 등록 페이지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업무 배분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smtClean="0"/>
              <a:t>텍스트를 작업단계 에서 </a:t>
            </a:r>
            <a:r>
              <a:rPr lang="ko-KR" altLang="en-US" dirty="0" err="1" smtClean="0"/>
              <a:t>그룹명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39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프로젝트 등록 페이지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업무 배분 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작업자 추가 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639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내</a:t>
            </a:r>
            <a:r>
              <a:rPr lang="ko-KR" altLang="en-US" baseline="0" dirty="0" smtClean="0"/>
              <a:t> 프로젝트 </a:t>
            </a:r>
            <a:r>
              <a:rPr lang="ko-KR" altLang="en-US" baseline="0" dirty="0" err="1" smtClean="0"/>
              <a:t>대시보드</a:t>
            </a:r>
            <a:r>
              <a:rPr lang="en-US" altLang="ko-KR" dirty="0" smtClean="0"/>
              <a:t>]</a:t>
            </a:r>
          </a:p>
          <a:p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리스트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전체프로젝트 리스트와 동일하게 변경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상단 숫자 박스 </a:t>
            </a:r>
            <a:r>
              <a:rPr lang="en-US" altLang="ko-KR" baseline="0" dirty="0" smtClean="0"/>
              <a:t>– </a:t>
            </a:r>
            <a:r>
              <a:rPr lang="ko-KR" altLang="en-US" baseline="0" dirty="0" err="1" smtClean="0"/>
              <a:t>대시보드</a:t>
            </a:r>
            <a:r>
              <a:rPr lang="ko-KR" altLang="en-US" baseline="0" dirty="0" smtClean="0"/>
              <a:t> 스타일과 동일하게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87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내</a:t>
            </a:r>
            <a:r>
              <a:rPr lang="ko-KR" altLang="en-US" baseline="0" dirty="0" smtClean="0"/>
              <a:t> 프로젝트 관리 </a:t>
            </a: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그룹 진행률 관리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내 프로젝트 목록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보이는 페이지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중단 없어 </a:t>
            </a:r>
            <a:r>
              <a:rPr lang="ko-KR" altLang="en-US" dirty="0" err="1" smtClean="0"/>
              <a:t>진행중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일때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그룹 진행박스 </a:t>
            </a:r>
            <a:r>
              <a:rPr lang="en-US" altLang="ko-KR" dirty="0" smtClean="0"/>
              <a:t>( EM Gamma… )</a:t>
            </a:r>
            <a:r>
              <a:rPr lang="ko-KR" altLang="en-US" dirty="0" smtClean="0"/>
              <a:t>에 맞춰서 내 할일 목록 높이 유동적으로 변경 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 smtClean="0"/>
              <a:t>[</a:t>
            </a:r>
            <a:r>
              <a:rPr lang="ko-KR" altLang="en-US" b="1" dirty="0" smtClean="0"/>
              <a:t>질문사항</a:t>
            </a:r>
            <a:r>
              <a:rPr lang="en-US" altLang="ko-KR" b="1" dirty="0" smtClean="0"/>
              <a:t>]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/>
              <a:t>하단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개의 박스에 각각 어떤 항목을 </a:t>
            </a:r>
            <a:r>
              <a:rPr lang="ko-KR" altLang="en-US" b="1" dirty="0" err="1" smtClean="0"/>
              <a:t>넣어야하는지</a:t>
            </a:r>
            <a:endParaRPr lang="en-US" altLang="ko-KR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/>
              <a:t>그룹 진행 박스가 많을 경유 하단 정보를 어떻게 표기할 것인지</a:t>
            </a:r>
            <a:endParaRPr lang="en-US" altLang="ko-KR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 smtClean="0"/>
              <a:t>	- </a:t>
            </a:r>
            <a:r>
              <a:rPr lang="ko-KR" altLang="en-US" b="1" dirty="0" smtClean="0"/>
              <a:t>전부 보이게 한</a:t>
            </a:r>
            <a:r>
              <a:rPr lang="ko-KR" altLang="en-US" b="1" baseline="0" dirty="0" smtClean="0"/>
              <a:t> 후 항목</a:t>
            </a:r>
            <a:r>
              <a:rPr lang="en-US" altLang="ko-KR" b="1" baseline="0" dirty="0" smtClean="0"/>
              <a:t>( </a:t>
            </a:r>
            <a:r>
              <a:rPr lang="ko-KR" altLang="en-US" b="1" baseline="0" dirty="0" smtClean="0"/>
              <a:t>작업단계</a:t>
            </a:r>
            <a:r>
              <a:rPr lang="en-US" altLang="ko-KR" b="1" baseline="0" dirty="0" smtClean="0"/>
              <a:t> )</a:t>
            </a:r>
            <a:r>
              <a:rPr lang="ko-KR" altLang="en-US" b="1" baseline="0" dirty="0" smtClean="0"/>
              <a:t>을 추가하여 구분</a:t>
            </a:r>
            <a:endParaRPr lang="en-US" altLang="ko-KR" b="1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baseline="0" dirty="0" smtClean="0"/>
              <a:t>	- </a:t>
            </a:r>
            <a:r>
              <a:rPr lang="ko-KR" altLang="en-US" b="1" baseline="0" dirty="0" smtClean="0"/>
              <a:t>그룹박스 </a:t>
            </a:r>
            <a:r>
              <a:rPr lang="ko-KR" altLang="en-US" b="1" baseline="0" dirty="0" err="1" smtClean="0"/>
              <a:t>선택시</a:t>
            </a:r>
            <a:r>
              <a:rPr lang="ko-KR" altLang="en-US" b="1" baseline="0" dirty="0" smtClean="0"/>
              <a:t> 하단 박스들 정보 내용이 바뀜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0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내</a:t>
            </a:r>
            <a:r>
              <a:rPr lang="ko-KR" altLang="en-US" baseline="0" dirty="0" smtClean="0"/>
              <a:t> 프로젝트 관리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진행률 관리</a:t>
            </a:r>
            <a:r>
              <a:rPr lang="en-US" altLang="ko-KR" dirty="0" smtClean="0"/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 smtClean="0"/>
              <a:t>[</a:t>
            </a:r>
            <a:r>
              <a:rPr lang="ko-KR" altLang="en-US" b="1" dirty="0" smtClean="0"/>
              <a:t>질문사항</a:t>
            </a:r>
            <a:r>
              <a:rPr lang="en-US" altLang="ko-KR" b="1" dirty="0" smtClean="0"/>
              <a:t>]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/>
              <a:t>프로젝트 일정등록 부분에 동일한 버튼이 있어 해당 페이지에서는 삭제해도 되는지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716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내</a:t>
            </a:r>
            <a:r>
              <a:rPr lang="ko-KR" altLang="en-US" baseline="0" dirty="0" smtClean="0"/>
              <a:t> 프로젝트 관리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진행률 관리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진행률 관리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그룹별 진행 현황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보인다</a:t>
            </a:r>
            <a:r>
              <a:rPr lang="en-US" altLang="ko-KR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프로젝트에 맞는 차량</a:t>
            </a:r>
            <a:r>
              <a:rPr lang="ko-KR" altLang="en-US" baseline="0" dirty="0" smtClean="0"/>
              <a:t> 예약 가능한 </a:t>
            </a:r>
            <a:r>
              <a:rPr lang="ko-KR" altLang="en-US" baseline="0" dirty="0" err="1" smtClean="0"/>
              <a:t>팝업창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err="1" smtClean="0"/>
              <a:t>팝업창</a:t>
            </a:r>
            <a:r>
              <a:rPr lang="ko-KR" altLang="en-US" baseline="0" dirty="0" smtClean="0"/>
              <a:t> 상단 스타일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778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일정 관리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프로젝트는 자동 표기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개인일정은 사용자 추가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왼쪽 박스 카테고리 </a:t>
            </a:r>
            <a:r>
              <a:rPr lang="ko-KR" altLang="en-US" baseline="0" dirty="0" err="1" smtClean="0"/>
              <a:t>클릭시</a:t>
            </a:r>
            <a:r>
              <a:rPr lang="ko-KR" altLang="en-US" baseline="0" dirty="0" smtClean="0"/>
              <a:t> 해당 일정이 화면과 같이 표시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월간 일정 페이지 시안이 통과된 후 주간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일간 일정 페이지 시안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58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일정 관리</a:t>
            </a:r>
            <a:r>
              <a:rPr lang="en-US" altLang="ko-KR" dirty="0" smtClean="0"/>
              <a:t>] – 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smtClean="0"/>
              <a:t>개인 일정 더블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일정을 수정하는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보임</a:t>
            </a:r>
            <a:endParaRPr lang="en-US" altLang="ko-KR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smtClean="0"/>
              <a:t>개인 일정 추가에 대한 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58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일정 관리</a:t>
            </a:r>
            <a:r>
              <a:rPr lang="en-US" altLang="ko-KR" dirty="0" smtClean="0"/>
              <a:t>]</a:t>
            </a:r>
            <a:r>
              <a:rPr lang="ko-KR" altLang="en-US" baseline="0" dirty="0" smtClean="0"/>
              <a:t> 주간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687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일정 관리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일간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6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매뉴얼 선택 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1979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그룹 관리 페이지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그룹관리에서 </a:t>
            </a:r>
            <a:r>
              <a:rPr lang="en-US" altLang="ko-KR" baseline="0" dirty="0" smtClean="0"/>
              <a:t>PM </a:t>
            </a:r>
            <a:r>
              <a:rPr lang="ko-KR" altLang="en-US" baseline="0" dirty="0" smtClean="0"/>
              <a:t>관리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PM</a:t>
            </a:r>
            <a:r>
              <a:rPr lang="ko-KR" altLang="en-US" dirty="0" smtClean="0"/>
              <a:t>으로 지정된 직원은 직책에 </a:t>
            </a:r>
            <a:r>
              <a:rPr lang="en-US" altLang="ko-KR" dirty="0" smtClean="0"/>
              <a:t>PM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110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그룹 관리 페이지</a:t>
            </a:r>
            <a:r>
              <a:rPr lang="en-US" altLang="ko-KR" dirty="0" smtClean="0"/>
              <a:t>] – 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사용자를 등록 할 수 있는 </a:t>
            </a:r>
            <a:r>
              <a:rPr lang="ko-KR" altLang="en-US" baseline="0" dirty="0" err="1" smtClean="0"/>
              <a:t>팝업창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PM</a:t>
            </a:r>
            <a:r>
              <a:rPr lang="ko-KR" altLang="en-US" dirty="0" smtClean="0"/>
              <a:t>지정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직원 </a:t>
            </a:r>
            <a:r>
              <a:rPr lang="en-US" altLang="ko-KR" dirty="0" smtClean="0"/>
              <a:t>PM </a:t>
            </a:r>
            <a:r>
              <a:rPr lang="ko-KR" altLang="en-US" dirty="0" smtClean="0"/>
              <a:t>으로 등록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PM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지정 버튼 활성화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왼쪽 </a:t>
            </a:r>
            <a:r>
              <a:rPr lang="ko-KR" altLang="en-US" baseline="0" dirty="0" err="1" smtClean="0"/>
              <a:t>팝업창</a:t>
            </a:r>
            <a:endParaRPr lang="en-US" altLang="ko-KR" baseline="0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smtClean="0"/>
              <a:t>PM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지정 버튼 비활성화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오른쪽 </a:t>
            </a:r>
            <a:r>
              <a:rPr lang="ko-KR" altLang="en-US" baseline="0" dirty="0" err="1" smtClean="0"/>
              <a:t>팝업창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108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협업관리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문의사항관리</a:t>
            </a:r>
            <a:r>
              <a:rPr lang="en-US" altLang="ko-KR" dirty="0" smtClean="0"/>
              <a:t>]</a:t>
            </a:r>
            <a:endParaRPr lang="en-US" altLang="ko-KR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선택</a:t>
            </a:r>
            <a:r>
              <a:rPr lang="ko-KR" altLang="en-US" baseline="0" dirty="0" smtClean="0"/>
              <a:t> 박스 </a:t>
            </a:r>
            <a:r>
              <a:rPr lang="en-US" altLang="ko-KR" baseline="0" dirty="0" smtClean="0"/>
              <a:t>- </a:t>
            </a:r>
            <a:r>
              <a:rPr lang="ko-KR" altLang="en-US" dirty="0" smtClean="0"/>
              <a:t>차종과 문의유형으로 구분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b="1" dirty="0" smtClean="0">
                <a:solidFill>
                  <a:srgbClr val="FF0000"/>
                </a:solidFill>
                <a:effectLst/>
              </a:rPr>
              <a:t>[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질문사항</a:t>
            </a:r>
            <a:r>
              <a:rPr lang="en-US" altLang="ko-KR" b="1" dirty="0" smtClean="0">
                <a:solidFill>
                  <a:srgbClr val="FF0000"/>
                </a:solidFill>
                <a:effectLst/>
              </a:rPr>
              <a:t>]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  <a:effectLst/>
              </a:rPr>
              <a:t>리스트에 들어가는 항목이 너무 많아 </a:t>
            </a:r>
            <a:r>
              <a:rPr lang="ko-KR" altLang="en-US" b="1" dirty="0" err="1" smtClean="0">
                <a:solidFill>
                  <a:srgbClr val="FF0000"/>
                </a:solidFill>
                <a:effectLst/>
              </a:rPr>
              <a:t>가독성이</a:t>
            </a:r>
            <a:r>
              <a:rPr lang="ko-KR" altLang="en-US" b="1" dirty="0" smtClean="0">
                <a:solidFill>
                  <a:srgbClr val="FF0000"/>
                </a:solidFill>
                <a:effectLst/>
              </a:rPr>
              <a:t> 떨어짐 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/>
              <a:t>	</a:t>
            </a:r>
            <a:r>
              <a:rPr lang="ko-KR" altLang="en-US" b="1" baseline="0" dirty="0" smtClean="0"/>
              <a:t>방법</a:t>
            </a:r>
            <a:r>
              <a:rPr lang="en-US" altLang="ko-KR" b="1" baseline="0" dirty="0" smtClean="0"/>
              <a:t>1 – </a:t>
            </a:r>
            <a:r>
              <a:rPr lang="ko-KR" altLang="en-US" b="1" baseline="0" dirty="0" err="1" smtClean="0"/>
              <a:t>클릭시</a:t>
            </a:r>
            <a:r>
              <a:rPr lang="ko-KR" altLang="en-US" b="1" baseline="0" dirty="0" smtClean="0"/>
              <a:t> 슬라이드 다운</a:t>
            </a:r>
            <a:endParaRPr lang="en-US" altLang="ko-KR" b="1" baseline="0" dirty="0" smtClean="0"/>
          </a:p>
          <a:p>
            <a:pPr marL="0" indent="0">
              <a:buFont typeface="+mj-lt"/>
              <a:buNone/>
            </a:pPr>
            <a:r>
              <a:rPr lang="en-US" altLang="ko-KR" b="1" baseline="0" dirty="0" smtClean="0"/>
              <a:t>	</a:t>
            </a:r>
            <a:r>
              <a:rPr lang="ko-KR" altLang="en-US" b="1" baseline="0" dirty="0" smtClean="0"/>
              <a:t>방법</a:t>
            </a:r>
            <a:r>
              <a:rPr lang="en-US" altLang="ko-KR" b="1" baseline="0" dirty="0" smtClean="0"/>
              <a:t>2 – </a:t>
            </a:r>
            <a:r>
              <a:rPr lang="ko-KR" altLang="en-US" b="1" baseline="0" dirty="0" err="1" smtClean="0"/>
              <a:t>호버시</a:t>
            </a:r>
            <a:r>
              <a:rPr lang="ko-KR" altLang="en-US" b="1" baseline="0" dirty="0" smtClean="0"/>
              <a:t> 프로젝트 이름 아래에 창 생성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52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협업관리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문의사항관리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간단한 </a:t>
            </a:r>
            <a:r>
              <a:rPr lang="ko-KR" altLang="en-US" dirty="0" err="1" smtClean="0"/>
              <a:t>댓글기능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문의 제목 텍스트 아래 정보가 표시되는데 여기에 항목 추가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항목은 문의사항 리스트 페이지에 있습니다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658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협업관리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문의하기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문의하기 버튼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보이는 화면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선택 및 인풋박스 추가하여 항목 정보 모두 표시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항목은 문의사항 리스트 페이지에 있습니다</a:t>
            </a:r>
            <a:r>
              <a:rPr lang="en-US" altLang="ko-KR" baseline="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ID – </a:t>
            </a:r>
            <a:r>
              <a:rPr lang="ko-KR" altLang="en-US" baseline="0" dirty="0" smtClean="0"/>
              <a:t>인풋박스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상태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라디오 박스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문의 날짜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자동 </a:t>
            </a:r>
            <a:r>
              <a:rPr lang="en-US" altLang="ko-KR" baseline="0" dirty="0" smtClean="0"/>
              <a:t>( </a:t>
            </a:r>
            <a:r>
              <a:rPr lang="ko-KR" altLang="en-US" baseline="0" dirty="0" smtClean="0"/>
              <a:t>항목에서 제외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리스트에서만 표시</a:t>
            </a:r>
            <a:r>
              <a:rPr lang="en-US" altLang="ko-KR" baseline="0" dirty="0" smtClean="0"/>
              <a:t> 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en-US" altLang="ko-KR" b="1" baseline="0" dirty="0" smtClean="0"/>
              <a:t>Status &amp; Close Date - ????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err="1" smtClean="0"/>
              <a:t>문의팀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선택박스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문의 그룹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선택박스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제목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인풋박스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MY – </a:t>
            </a:r>
            <a:r>
              <a:rPr lang="ko-KR" altLang="en-US" baseline="0" dirty="0" smtClean="0"/>
              <a:t>선택박스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차종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선택박스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엔진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선택박스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문의자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자동 </a:t>
            </a:r>
            <a:r>
              <a:rPr lang="en-US" altLang="ko-KR" baseline="0" dirty="0" smtClean="0"/>
              <a:t>( </a:t>
            </a:r>
            <a:r>
              <a:rPr lang="ko-KR" altLang="en-US" baseline="0" dirty="0" smtClean="0"/>
              <a:t>문의하기 항목에는 보이지만 편집 비활성화</a:t>
            </a:r>
            <a:r>
              <a:rPr lang="en-US" altLang="ko-KR" baseline="0" dirty="0" smtClean="0"/>
              <a:t> 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답변자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자동 </a:t>
            </a:r>
            <a:r>
              <a:rPr lang="en-US" altLang="ko-KR" baseline="0" dirty="0" smtClean="0"/>
              <a:t>( </a:t>
            </a:r>
            <a:r>
              <a:rPr lang="ko-KR" altLang="en-US" baseline="0" dirty="0" smtClean="0"/>
              <a:t>항목에서 제외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리스트에서만 표시</a:t>
            </a:r>
            <a:r>
              <a:rPr lang="en-US" altLang="ko-KR" baseline="0" dirty="0" smtClean="0"/>
              <a:t> 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전자 메일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인풋박스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	</a:t>
            </a:r>
            <a:r>
              <a:rPr lang="en-US" altLang="ko-KR" b="1" baseline="0" dirty="0" smtClean="0"/>
              <a:t>1st Contact Name - ????( </a:t>
            </a:r>
            <a:r>
              <a:rPr lang="ko-KR" altLang="en-US" b="1" baseline="0" dirty="0" smtClean="0"/>
              <a:t>성</a:t>
            </a:r>
            <a:r>
              <a:rPr lang="en-US" altLang="ko-KR" b="1" baseline="0" dirty="0" smtClean="0"/>
              <a:t>?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88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협업관리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문의하기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답글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문의답변작성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나타나는 페이지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3412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사이트 연계 관리 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29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사이트 연계 관리 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188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예약 보고 알림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1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보고서 작성 및 등재</a:t>
            </a:r>
            <a:r>
              <a:rPr lang="en-US" altLang="ko-KR" dirty="0" smtClean="0"/>
              <a:t>]-</a:t>
            </a:r>
            <a:r>
              <a:rPr lang="ko-KR" altLang="en-US" dirty="0" smtClean="0"/>
              <a:t>리스트     </a:t>
            </a:r>
            <a:r>
              <a:rPr lang="en-US" altLang="ko-KR" b="1" dirty="0" smtClean="0">
                <a:solidFill>
                  <a:schemeClr val="bg1"/>
                </a:solidFill>
              </a:rPr>
              <a:t>* </a:t>
            </a:r>
            <a:r>
              <a:rPr lang="ko-KR" altLang="en-US" b="1" dirty="0" smtClean="0">
                <a:solidFill>
                  <a:schemeClr val="bg1"/>
                </a:solidFill>
              </a:rPr>
              <a:t>자료 필요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baseline="0" dirty="0" smtClean="0">
                <a:solidFill>
                  <a:schemeClr val="bg1"/>
                </a:solidFill>
              </a:rPr>
              <a:t>주간</a:t>
            </a:r>
            <a:r>
              <a:rPr lang="en-US" altLang="ko-KR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b="1" baseline="0" dirty="0" smtClean="0">
                <a:solidFill>
                  <a:schemeClr val="bg1"/>
                </a:solidFill>
              </a:rPr>
              <a:t>월간 보고 양식 있어서 그대로 반영 </a:t>
            </a:r>
            <a:r>
              <a:rPr lang="en-US" altLang="ko-KR" b="1" baseline="0" dirty="0" smtClean="0">
                <a:solidFill>
                  <a:schemeClr val="bg1"/>
                </a:solidFill>
              </a:rPr>
              <a:t>( </a:t>
            </a:r>
            <a:r>
              <a:rPr lang="ko-KR" altLang="en-US" b="1" baseline="0" dirty="0" err="1" smtClean="0">
                <a:solidFill>
                  <a:schemeClr val="bg1"/>
                </a:solidFill>
              </a:rPr>
              <a:t>자료받기</a:t>
            </a:r>
            <a:r>
              <a:rPr lang="en-US" altLang="ko-KR" b="1" baseline="0" dirty="0" smtClean="0">
                <a:solidFill>
                  <a:schemeClr val="bg1"/>
                </a:solidFill>
              </a:rPr>
              <a:t> 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baseline="0" dirty="0" smtClean="0">
                <a:solidFill>
                  <a:schemeClr val="bg1"/>
                </a:solidFill>
              </a:rPr>
              <a:t>간단한 코멘트 기능</a:t>
            </a:r>
            <a:endParaRPr lang="en-US" altLang="ko-KR" b="1" baseline="0" dirty="0" smtClean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 smtClean="0">
                <a:solidFill>
                  <a:schemeClr val="bg1"/>
                </a:solidFill>
              </a:rPr>
              <a:t>완료보고서 양식 선택 가능하게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 smtClean="0">
                <a:solidFill>
                  <a:schemeClr val="bg1"/>
                </a:solidFill>
              </a:rPr>
              <a:t>결제라인은 승인 반려 까지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458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매뉴구성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7559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보고서 작성</a:t>
            </a:r>
            <a:r>
              <a:rPr lang="en-US" altLang="ko-KR" dirty="0" smtClean="0"/>
              <a:t>]    </a:t>
            </a:r>
            <a:r>
              <a:rPr lang="en-US" altLang="ko-KR" b="1" dirty="0" smtClean="0">
                <a:solidFill>
                  <a:schemeClr val="bg1"/>
                </a:solidFill>
              </a:rPr>
              <a:t>* </a:t>
            </a:r>
            <a:r>
              <a:rPr lang="ko-KR" altLang="en-US" b="1" dirty="0" smtClean="0">
                <a:solidFill>
                  <a:schemeClr val="bg1"/>
                </a:solidFill>
              </a:rPr>
              <a:t>자료 필요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주간 보고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월간 보고 양식 자료 받아서 그대로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반영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834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보고서 작성 및</a:t>
            </a:r>
            <a:r>
              <a:rPr lang="ko-KR" altLang="en-US" baseline="0" dirty="0" smtClean="0"/>
              <a:t> 등재</a:t>
            </a:r>
            <a:r>
              <a:rPr lang="en-US" altLang="ko-KR" dirty="0" smtClean="0"/>
              <a:t>] </a:t>
            </a:r>
            <a:r>
              <a:rPr lang="en-US" altLang="ko-KR" b="1" dirty="0" smtClean="0">
                <a:solidFill>
                  <a:schemeClr val="bg1"/>
                </a:solidFill>
              </a:rPr>
              <a:t>* </a:t>
            </a:r>
            <a:r>
              <a:rPr lang="ko-KR" altLang="en-US" b="1" dirty="0" smtClean="0">
                <a:solidFill>
                  <a:schemeClr val="bg1"/>
                </a:solidFill>
              </a:rPr>
              <a:t>자료 필요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dirty="0" smtClean="0"/>
          </a:p>
          <a:p>
            <a:pPr marL="171450" indent="-1714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b="1" spc="0" dirty="0" smtClean="0">
                <a:solidFill>
                  <a:schemeClr val="bg1"/>
                </a:solidFill>
                <a:latin typeface="+mj-lt"/>
              </a:rPr>
              <a:t>주간 보고</a:t>
            </a:r>
            <a:r>
              <a:rPr lang="en-US" altLang="ko-KR" b="1" spc="0" dirty="0" smtClean="0">
                <a:solidFill>
                  <a:schemeClr val="bg1"/>
                </a:solidFill>
                <a:latin typeface="+mj-lt"/>
              </a:rPr>
              <a:t>,</a:t>
            </a:r>
            <a:r>
              <a:rPr lang="en-US" altLang="ko-KR" b="1" spc="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b="1" spc="0" baseline="0" dirty="0" smtClean="0">
                <a:solidFill>
                  <a:schemeClr val="bg1"/>
                </a:solidFill>
                <a:latin typeface="+mj-lt"/>
              </a:rPr>
              <a:t>월간 보고 양식 자료 받아서 그대로 </a:t>
            </a:r>
            <a:r>
              <a:rPr lang="en-US" altLang="ko-KR" b="1" spc="0" baseline="0" dirty="0" smtClean="0">
                <a:solidFill>
                  <a:schemeClr val="bg1"/>
                </a:solidFill>
                <a:latin typeface="+mj-lt"/>
              </a:rPr>
              <a:t>UI</a:t>
            </a:r>
            <a:r>
              <a:rPr lang="ko-KR" altLang="en-US" b="1" spc="0" baseline="0" dirty="0" smtClean="0">
                <a:solidFill>
                  <a:schemeClr val="bg1"/>
                </a:solidFill>
                <a:latin typeface="+mj-lt"/>
              </a:rPr>
              <a:t>반영</a:t>
            </a:r>
            <a:endParaRPr lang="en-US" altLang="ko-KR" b="1" spc="0" baseline="0" dirty="0" smtClean="0">
              <a:solidFill>
                <a:schemeClr val="bg1"/>
              </a:solidFill>
              <a:latin typeface="+mj-lt"/>
            </a:endParaRPr>
          </a:p>
          <a:p>
            <a:pPr marL="171450" indent="-1714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US" altLang="ko-KR" b="1" spc="0" baseline="0" dirty="0" smtClean="0">
              <a:solidFill>
                <a:schemeClr val="bg1"/>
              </a:solidFill>
              <a:latin typeface="+mj-l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pc="0" dirty="0" smtClean="0">
                <a:solidFill>
                  <a:schemeClr val="bg1"/>
                </a:solidFill>
                <a:latin typeface="+mj-lt"/>
              </a:rPr>
              <a:t>보고서 리스트 </a:t>
            </a:r>
            <a:r>
              <a:rPr lang="ko-KR" altLang="en-US" spc="0" dirty="0" err="1" smtClean="0">
                <a:solidFill>
                  <a:schemeClr val="bg1"/>
                </a:solidFill>
                <a:latin typeface="+mj-lt"/>
              </a:rPr>
              <a:t>선택시</a:t>
            </a:r>
            <a:r>
              <a:rPr lang="ko-KR" altLang="en-US" spc="0" dirty="0" smtClean="0">
                <a:solidFill>
                  <a:schemeClr val="bg1"/>
                </a:solidFill>
                <a:latin typeface="+mj-lt"/>
              </a:rPr>
              <a:t> 보이는 상세보기 페이지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118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차량 출장 예약 현황</a:t>
            </a:r>
            <a:r>
              <a:rPr lang="en-US" altLang="ko-KR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예약한 차량을 한눈에 </a:t>
            </a:r>
            <a:r>
              <a:rPr lang="ko-KR" altLang="en-US" dirty="0" err="1" smtClean="0"/>
              <a:t>확인가능한</a:t>
            </a:r>
            <a:r>
              <a:rPr lang="ko-KR" altLang="en-US" dirty="0" smtClean="0"/>
              <a:t> 페이지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 smtClean="0"/>
              <a:t>[</a:t>
            </a:r>
            <a:r>
              <a:rPr lang="ko-KR" altLang="en-US" b="1" dirty="0" smtClean="0"/>
              <a:t>질문사항</a:t>
            </a:r>
            <a:r>
              <a:rPr lang="en-US" altLang="ko-KR" b="1" dirty="0" smtClean="0"/>
              <a:t>]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b="1" dirty="0" smtClean="0"/>
              <a:t>페이지 삭제해야 하는지</a:t>
            </a:r>
            <a:endParaRPr lang="en-US" altLang="ko-KR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2080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계정 관리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03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공통 코드 관리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67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공통 코드 관리</a:t>
            </a:r>
            <a:r>
              <a:rPr lang="en-US" altLang="ko-KR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공통 코드 추가 등록 </a:t>
            </a:r>
            <a:r>
              <a:rPr lang="ko-KR" altLang="en-US" dirty="0" err="1" smtClean="0"/>
              <a:t>팝업창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40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접근 권한 페이지</a:t>
            </a:r>
            <a:r>
              <a:rPr lang="en-US" altLang="ko-KR" dirty="0" smtClean="0"/>
              <a:t>] </a:t>
            </a:r>
            <a:r>
              <a:rPr lang="en-US" altLang="ko-KR" b="1" dirty="0" smtClean="0"/>
              <a:t>*</a:t>
            </a:r>
            <a:r>
              <a:rPr lang="ko-KR" altLang="en-US" b="1" dirty="0" smtClean="0"/>
              <a:t>자료 필요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*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직책별</a:t>
            </a:r>
            <a:r>
              <a:rPr lang="ko-KR" altLang="en-US" baseline="0" dirty="0" smtClean="0"/>
              <a:t> 접근 권한 관리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45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접근 권한 페이지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접근 권한 등록 및 수정 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5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33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]</a:t>
            </a:r>
            <a:endParaRPr lang="ko-KR" alt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퀵메뉴</a:t>
            </a:r>
            <a:r>
              <a:rPr lang="ko-KR" altLang="en-US" dirty="0" smtClean="0"/>
              <a:t> 아이콘 변경과 </a:t>
            </a:r>
            <a:r>
              <a:rPr lang="ko-KR" altLang="en-US" dirty="0" err="1" smtClean="0"/>
              <a:t>호버시</a:t>
            </a:r>
            <a:r>
              <a:rPr lang="ko-KR" altLang="en-US" dirty="0" smtClean="0"/>
              <a:t> 색상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72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]</a:t>
            </a:r>
            <a:endParaRPr lang="ko-KR" altLang="en-US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알림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미리보기창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156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[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]</a:t>
            </a:r>
            <a:endParaRPr lang="ko-KR" alt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중요 알림 </a:t>
            </a:r>
            <a:r>
              <a:rPr lang="ko-KR" altLang="en-US" dirty="0" err="1" smtClean="0"/>
              <a:t>팝업창</a:t>
            </a: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닫기 버튼 추가 </a:t>
            </a: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미확인 상태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닫기 비활성화</a:t>
            </a: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확인 상태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닫기 활성화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5C9C-F75C-43B5-AD08-4C601AF579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7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7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7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8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2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26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2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3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15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2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2AE6E-FFB9-4274-966D-3F22482F13BC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B91D6-12D2-4CDB-AD29-C300DAA4B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1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2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9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372724" y="1809751"/>
            <a:ext cx="178215" cy="1587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꺾인 연결선 4"/>
          <p:cNvCxnSpPr>
            <a:stCxn id="3" idx="2"/>
          </p:cNvCxnSpPr>
          <p:nvPr/>
        </p:nvCxnSpPr>
        <p:spPr>
          <a:xfrm rot="5400000">
            <a:off x="10106130" y="1949347"/>
            <a:ext cx="336549" cy="374857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/>
          <p:nvPr/>
        </p:nvCxnSpPr>
        <p:spPr>
          <a:xfrm rot="10800000" flipV="1">
            <a:off x="4238626" y="1028700"/>
            <a:ext cx="6734175" cy="704850"/>
          </a:xfrm>
          <a:prstGeom prst="bentConnector3">
            <a:avLst>
              <a:gd name="adj1" fmla="val 9992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13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8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7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633720"/>
              </p:ext>
            </p:extLst>
          </p:nvPr>
        </p:nvGraphicFramePr>
        <p:xfrm>
          <a:off x="2037484" y="1319634"/>
          <a:ext cx="9871679" cy="48629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9868">
                  <a:extLst>
                    <a:ext uri="{9D8B030D-6E8A-4147-A177-3AD203B41FA5}">
                      <a16:colId xmlns="" xmlns:a16="http://schemas.microsoft.com/office/drawing/2014/main" val="2824249022"/>
                    </a:ext>
                  </a:extLst>
                </a:gridCol>
                <a:gridCol w="310431">
                  <a:extLst>
                    <a:ext uri="{9D8B030D-6E8A-4147-A177-3AD203B41FA5}">
                      <a16:colId xmlns="" xmlns:a16="http://schemas.microsoft.com/office/drawing/2014/main" val="2365214546"/>
                    </a:ext>
                  </a:extLst>
                </a:gridCol>
                <a:gridCol w="1418993">
                  <a:extLst>
                    <a:ext uri="{9D8B030D-6E8A-4147-A177-3AD203B41FA5}">
                      <a16:colId xmlns="" xmlns:a16="http://schemas.microsoft.com/office/drawing/2014/main" val="31964340"/>
                    </a:ext>
                  </a:extLst>
                </a:gridCol>
                <a:gridCol w="241809">
                  <a:extLst>
                    <a:ext uri="{9D8B030D-6E8A-4147-A177-3AD203B41FA5}">
                      <a16:colId xmlns="" xmlns:a16="http://schemas.microsoft.com/office/drawing/2014/main" val="354683550"/>
                    </a:ext>
                  </a:extLst>
                </a:gridCol>
                <a:gridCol w="546521">
                  <a:extLst>
                    <a:ext uri="{9D8B030D-6E8A-4147-A177-3AD203B41FA5}">
                      <a16:colId xmlns="" xmlns:a16="http://schemas.microsoft.com/office/drawing/2014/main" val="3392119356"/>
                    </a:ext>
                  </a:extLst>
                </a:gridCol>
                <a:gridCol w="258147">
                  <a:extLst>
                    <a:ext uri="{9D8B030D-6E8A-4147-A177-3AD203B41FA5}">
                      <a16:colId xmlns="" xmlns:a16="http://schemas.microsoft.com/office/drawing/2014/main" val="3158064099"/>
                    </a:ext>
                  </a:extLst>
                </a:gridCol>
                <a:gridCol w="258147">
                  <a:extLst>
                    <a:ext uri="{9D8B030D-6E8A-4147-A177-3AD203B41FA5}">
                      <a16:colId xmlns="" xmlns:a16="http://schemas.microsoft.com/office/drawing/2014/main" val="3663370743"/>
                    </a:ext>
                  </a:extLst>
                </a:gridCol>
                <a:gridCol w="1369977">
                  <a:extLst>
                    <a:ext uri="{9D8B030D-6E8A-4147-A177-3AD203B41FA5}">
                      <a16:colId xmlns="" xmlns:a16="http://schemas.microsoft.com/office/drawing/2014/main" val="3887656834"/>
                    </a:ext>
                  </a:extLst>
                </a:gridCol>
                <a:gridCol w="497505">
                  <a:extLst>
                    <a:ext uri="{9D8B030D-6E8A-4147-A177-3AD203B41FA5}">
                      <a16:colId xmlns="" xmlns:a16="http://schemas.microsoft.com/office/drawing/2014/main" val="563220202"/>
                    </a:ext>
                  </a:extLst>
                </a:gridCol>
                <a:gridCol w="444405">
                  <a:extLst>
                    <a:ext uri="{9D8B030D-6E8A-4147-A177-3AD203B41FA5}">
                      <a16:colId xmlns="" xmlns:a16="http://schemas.microsoft.com/office/drawing/2014/main" val="666010124"/>
                    </a:ext>
                  </a:extLst>
                </a:gridCol>
                <a:gridCol w="444405">
                  <a:extLst>
                    <a:ext uri="{9D8B030D-6E8A-4147-A177-3AD203B41FA5}">
                      <a16:colId xmlns="" xmlns:a16="http://schemas.microsoft.com/office/drawing/2014/main" val="1685159928"/>
                    </a:ext>
                  </a:extLst>
                </a:gridCol>
                <a:gridCol w="444405">
                  <a:extLst>
                    <a:ext uri="{9D8B030D-6E8A-4147-A177-3AD203B41FA5}">
                      <a16:colId xmlns="" xmlns:a16="http://schemas.microsoft.com/office/drawing/2014/main" val="1223757459"/>
                    </a:ext>
                  </a:extLst>
                </a:gridCol>
                <a:gridCol w="656805">
                  <a:extLst>
                    <a:ext uri="{9D8B030D-6E8A-4147-A177-3AD203B41FA5}">
                      <a16:colId xmlns="" xmlns:a16="http://schemas.microsoft.com/office/drawing/2014/main" val="2369960953"/>
                    </a:ext>
                  </a:extLst>
                </a:gridCol>
                <a:gridCol w="360263">
                  <a:extLst>
                    <a:ext uri="{9D8B030D-6E8A-4147-A177-3AD203B41FA5}">
                      <a16:colId xmlns="" xmlns:a16="http://schemas.microsoft.com/office/drawing/2014/main" val="3840774419"/>
                    </a:ext>
                  </a:extLst>
                </a:gridCol>
                <a:gridCol w="517111">
                  <a:extLst>
                    <a:ext uri="{9D8B030D-6E8A-4147-A177-3AD203B41FA5}">
                      <a16:colId xmlns="" xmlns:a16="http://schemas.microsoft.com/office/drawing/2014/main" val="844048413"/>
                    </a:ext>
                  </a:extLst>
                </a:gridCol>
                <a:gridCol w="548971">
                  <a:extLst>
                    <a:ext uri="{9D8B030D-6E8A-4147-A177-3AD203B41FA5}">
                      <a16:colId xmlns="" xmlns:a16="http://schemas.microsoft.com/office/drawing/2014/main" val="2196837426"/>
                    </a:ext>
                  </a:extLst>
                </a:gridCol>
                <a:gridCol w="1173916">
                  <a:extLst>
                    <a:ext uri="{9D8B030D-6E8A-4147-A177-3AD203B41FA5}">
                      <a16:colId xmlns="" xmlns:a16="http://schemas.microsoft.com/office/drawing/2014/main" val="2415105644"/>
                    </a:ext>
                  </a:extLst>
                </a:gridCol>
              </a:tblGrid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 dirty="0">
                          <a:effectLst/>
                        </a:rPr>
                        <a:t>보낸 날짜</a:t>
                      </a:r>
                      <a:endParaRPr lang="ko-KR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매뉴얼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차종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MY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 dirty="0">
                          <a:effectLst/>
                        </a:rPr>
                        <a:t>지역</a:t>
                      </a:r>
                      <a:endParaRPr lang="ko-KR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그룹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분류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수정내용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 dirty="0" err="1">
                          <a:effectLst/>
                        </a:rPr>
                        <a:t>원고자</a:t>
                      </a:r>
                      <a:endParaRPr lang="ko-KR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완료요청일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 예정일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완료일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진행현황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업데이트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번역 요청일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번역 언어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기타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001170129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2020-01-31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CD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ALL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FL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ALL,</a:t>
                      </a:r>
                      <a:r>
                        <a:rPr lang="ko-KR" altLang="en-US" sz="400" u="none" strike="noStrike">
                          <a:effectLst/>
                        </a:rPr>
                        <a:t>전언어 토크값 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정의현과장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2020-02-13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요청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947751045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2020-01-31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ALL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CH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ALL,</a:t>
                      </a:r>
                      <a:r>
                        <a:rPr lang="ko-KR" altLang="en-US" sz="400" u="none" strike="noStrike">
                          <a:effectLst/>
                        </a:rPr>
                        <a:t>전언어 토크값 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정의현과장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2020-02-13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요청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123367413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2020-01-31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UB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ALL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CH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ALL,</a:t>
                      </a:r>
                      <a:r>
                        <a:rPr lang="ko-KR" altLang="en-US" sz="400" u="none" strike="noStrike">
                          <a:effectLst/>
                        </a:rPr>
                        <a:t>전언어 토크값 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정의현과장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2020-02-13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요청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436526724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2020-02-07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BE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파일 생성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한영욱과장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533269575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2020-02-07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 HEV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DCT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파일 생성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정의현과장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4098177552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2020-02-07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 HEV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EM(445)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파일 생성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진승환사원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901502994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>
                          <a:effectLst/>
                        </a:rPr>
                        <a:t>2020-02-07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 HEV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파일 생성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허현도사원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2020-02-07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2020-02-07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50572434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2020-02-07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BODY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SC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BRM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일부 수정 후 번역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유성배주임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2020-02-07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스페인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241394146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 HEV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AT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파일 생성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허준영사원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384718227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 HEV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HM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파일 생성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허준영사원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512069467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EM(444)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컴퍼넌트 삭제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고재석사원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4246275340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EM(445)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파일 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고재석사원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444793716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QLE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19-20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FL(159)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 dirty="0">
                          <a:effectLst/>
                        </a:rPr>
                        <a:t>연료 펌프 절차 수정</a:t>
                      </a:r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정의현과장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요청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긴급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4118864361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QL,BD,BDM </a:t>
                      </a:r>
                      <a:r>
                        <a:rPr lang="ko-KR" altLang="en-US" sz="400" u="none" strike="noStrike">
                          <a:effectLst/>
                        </a:rPr>
                        <a:t>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북미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오버홀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등재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업데이트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정의현과장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요청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4080909839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 HEV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20MY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EM(445)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파일 생성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진승환사원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 dirty="0">
                          <a:effectLst/>
                        </a:rPr>
                        <a:t>완료</a:t>
                      </a:r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651691487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BD,YB CUV,DE HEV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DCT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PDF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PDF </a:t>
                      </a:r>
                      <a:r>
                        <a:rPr lang="ko-KR" altLang="en-US" sz="400" u="none" strike="noStrike">
                          <a:effectLst/>
                        </a:rPr>
                        <a:t>생성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정의현과장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925454340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CD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19-20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BD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번역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CD </a:t>
                      </a:r>
                      <a:r>
                        <a:rPr lang="ko-KR" altLang="en-US" sz="400" u="none" strike="noStrike">
                          <a:effectLst/>
                        </a:rPr>
                        <a:t>펜더 교환절차 </a:t>
                      </a:r>
                      <a:r>
                        <a:rPr lang="en-US" altLang="ko-KR" sz="400" u="none" strike="noStrike">
                          <a:effectLst/>
                        </a:rPr>
                        <a:t>1 </a:t>
                      </a:r>
                      <a:r>
                        <a:rPr lang="ko-KR" altLang="en-US" sz="400" u="none" strike="noStrike">
                          <a:effectLst/>
                        </a:rPr>
                        <a:t>다국어 수정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en-US" altLang="ko-KR" sz="400" u="none" strike="noStrike">
                          <a:effectLst/>
                        </a:rPr>
                        <a:t>(</a:t>
                      </a:r>
                      <a:r>
                        <a:rPr lang="ko-KR" altLang="en-US" sz="400" u="none" strike="noStrike">
                          <a:effectLst/>
                        </a:rPr>
                        <a:t>독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불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스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러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폴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체</a:t>
                      </a:r>
                      <a:r>
                        <a:rPr lang="en-US" altLang="ko-KR" sz="400" u="none" strike="noStrike">
                          <a:effectLst/>
                        </a:rPr>
                        <a:t>)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좌병문사원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>
                          <a:effectLst/>
                        </a:rPr>
                        <a:t>90%</a:t>
                      </a:r>
                      <a:br>
                        <a:rPr lang="en-US" altLang="ko-KR" sz="400" u="none" strike="noStrike" dirty="0">
                          <a:effectLst/>
                        </a:rPr>
                      </a:br>
                      <a:r>
                        <a:rPr lang="en-US" altLang="ko-KR" sz="400" u="none" strike="noStrike" dirty="0">
                          <a:effectLst/>
                        </a:rPr>
                        <a:t>(</a:t>
                      </a:r>
                      <a:r>
                        <a:rPr lang="ko-KR" altLang="en-US" sz="400" u="none" strike="noStrike" dirty="0">
                          <a:effectLst/>
                        </a:rPr>
                        <a:t>체코 번역</a:t>
                      </a:r>
                      <a:r>
                        <a:rPr lang="en-US" altLang="ko-KR" sz="400" u="none" strike="noStrike" dirty="0">
                          <a:effectLst/>
                        </a:rPr>
                        <a:t>)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독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불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스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러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폴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체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*체코 번역 안옴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612602846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CD,JD,JF 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ALL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번역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MDPS</a:t>
                      </a:r>
                      <a:r>
                        <a:rPr lang="ko-KR" altLang="en-US" sz="400" u="none" strike="noStrike">
                          <a:effectLst/>
                        </a:rPr>
                        <a:t>번역문의대응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허현도사원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번역중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독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불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스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러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681996249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DE 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19-20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HB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번역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DE EV </a:t>
                      </a:r>
                      <a:r>
                        <a:rPr lang="ko-KR" altLang="en-US" sz="400" u="none" strike="noStrike">
                          <a:effectLst/>
                        </a:rPr>
                        <a:t>회로도 수정</a:t>
                      </a:r>
                      <a:r>
                        <a:rPr lang="en-US" altLang="ko-KR" sz="400" u="none" strike="noStrike">
                          <a:effectLst/>
                        </a:rPr>
                        <a:t>-</a:t>
                      </a:r>
                      <a:r>
                        <a:rPr lang="ko-KR" altLang="en-US" sz="400" u="none" strike="noStrike">
                          <a:effectLst/>
                        </a:rPr>
                        <a:t>번역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en-US" altLang="ko-KR" sz="400" u="none" strike="noStrike">
                          <a:effectLst/>
                        </a:rPr>
                        <a:t>(</a:t>
                      </a:r>
                      <a:r>
                        <a:rPr lang="ko-KR" altLang="en-US" sz="400" u="none" strike="noStrike">
                          <a:effectLst/>
                        </a:rPr>
                        <a:t>독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불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스 번역 완료</a:t>
                      </a:r>
                      <a:r>
                        <a:rPr lang="en-US" altLang="ko-KR" sz="400" u="none" strike="noStrike">
                          <a:effectLst/>
                        </a:rPr>
                        <a:t>)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차두환과장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841887434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QLE,CD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19-20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일반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EE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번역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QLE </a:t>
                      </a:r>
                      <a:r>
                        <a:rPr lang="ko-KR" altLang="en-US" sz="400" u="none" strike="noStrike">
                          <a:effectLst/>
                        </a:rPr>
                        <a:t>신</a:t>
                      </a:r>
                      <a:r>
                        <a:rPr lang="en-US" altLang="ko-KR" sz="400" u="none" strike="noStrike">
                          <a:effectLst/>
                        </a:rPr>
                        <a:t>U </a:t>
                      </a:r>
                      <a:r>
                        <a:rPr lang="ko-KR" altLang="en-US" sz="400" u="none" strike="noStrike">
                          <a:effectLst/>
                        </a:rPr>
                        <a:t>글로우 플러그 핀정보 수정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en-US" altLang="ko-KR" sz="400" u="none" strike="noStrike">
                          <a:effectLst/>
                        </a:rPr>
                        <a:t>(</a:t>
                      </a:r>
                      <a:r>
                        <a:rPr lang="ko-KR" altLang="en-US" sz="400" u="none" strike="noStrike">
                          <a:effectLst/>
                        </a:rPr>
                        <a:t>독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불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스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러 완료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체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폴 번역안옴</a:t>
                      </a:r>
                      <a:r>
                        <a:rPr lang="en-US" altLang="ko-KR" sz="400" u="none" strike="noStrike">
                          <a:effectLst/>
                        </a:rPr>
                        <a:t>)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차두환과장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진행중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독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불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스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러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체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폴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*체코</a:t>
                      </a:r>
                      <a:r>
                        <a:rPr lang="en-US" altLang="ko-KR" sz="400" u="none" strike="noStrike">
                          <a:effectLst/>
                        </a:rPr>
                        <a:t>,</a:t>
                      </a:r>
                      <a:r>
                        <a:rPr lang="ko-KR" altLang="en-US" sz="400" u="none" strike="noStrike">
                          <a:effectLst/>
                        </a:rPr>
                        <a:t>폴란드 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ko-KR" altLang="en-US" sz="400" u="none" strike="noStrike">
                          <a:effectLst/>
                        </a:rPr>
                        <a:t>번역 안옴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209620990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DCT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정의현과장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57504949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2020-02-04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CK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전그룹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PDF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PDF </a:t>
                      </a:r>
                      <a:r>
                        <a:rPr lang="ko-KR" altLang="en-US" sz="400" u="none" strike="noStrike">
                          <a:effectLst/>
                        </a:rPr>
                        <a:t>생성</a:t>
                      </a:r>
                      <a:r>
                        <a:rPr lang="en-US" altLang="ko-KR" sz="400" u="none" strike="noStrike">
                          <a:effectLst/>
                        </a:rPr>
                        <a:t>(</a:t>
                      </a:r>
                      <a:r>
                        <a:rPr lang="ko-KR" altLang="en-US" sz="400" u="none" strike="noStrike">
                          <a:effectLst/>
                        </a:rPr>
                        <a:t>군납</a:t>
                      </a:r>
                      <a:r>
                        <a:rPr lang="en-US" altLang="ko-KR" sz="400" u="none" strike="noStrike">
                          <a:effectLst/>
                        </a:rPr>
                        <a:t>)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한만경매니저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2020-02-12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2020-02-14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609917167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DE HEV </a:t>
                      </a:r>
                      <a:r>
                        <a:rPr lang="ko-KR" altLang="en-US" sz="400" u="none" strike="noStrike">
                          <a:effectLst/>
                        </a:rPr>
                        <a:t>외 </a:t>
                      </a:r>
                      <a:r>
                        <a:rPr lang="en-US" altLang="ko-KR" sz="400" u="none" strike="noStrike">
                          <a:effectLst/>
                        </a:rPr>
                        <a:t>9</a:t>
                      </a:r>
                      <a:r>
                        <a:rPr lang="ko-KR" altLang="en-US" sz="400" u="none" strike="noStrike">
                          <a:effectLst/>
                        </a:rPr>
                        <a:t>건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전그룹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PDF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PDF </a:t>
                      </a:r>
                      <a:r>
                        <a:rPr lang="ko-KR" altLang="en-US" sz="400" u="none" strike="noStrike">
                          <a:effectLst/>
                        </a:rPr>
                        <a:t>생성</a:t>
                      </a:r>
                      <a:r>
                        <a:rPr lang="en-US" altLang="ko-KR" sz="400" u="none" strike="noStrike">
                          <a:effectLst/>
                        </a:rPr>
                        <a:t>(</a:t>
                      </a:r>
                      <a:r>
                        <a:rPr lang="ko-KR" altLang="en-US" sz="400" u="none" strike="noStrike">
                          <a:effectLst/>
                        </a:rPr>
                        <a:t>삼성교통안전문화연구소</a:t>
                      </a:r>
                      <a:r>
                        <a:rPr lang="en-US" altLang="ko-KR" sz="400" u="none" strike="noStrike">
                          <a:effectLst/>
                        </a:rPr>
                        <a:t>)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한만경매니저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2020-02-21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2020-02-19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438834637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EM(445)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 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고재석사원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2020-02-12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2020-02-12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773650352"/>
                  </a:ext>
                </a:extLst>
              </a:tr>
              <a:tr h="1736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2020-02-12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MQ4 HEV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내수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EC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도안수정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차두환과장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2020-02-12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2020-02-12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336279710"/>
                  </a:ext>
                </a:extLst>
              </a:tr>
              <a:tr h="1736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2020-02-12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SHOP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JF </a:t>
                      </a:r>
                      <a:r>
                        <a:rPr lang="ko-KR" altLang="en-US" sz="400" u="none" strike="noStrike">
                          <a:effectLst/>
                        </a:rPr>
                        <a:t>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ALL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북미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EM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엔진오일스펙 등재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진형재과장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2020-02-13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요청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*북미도안 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ko-KR" altLang="en-US" sz="400" u="none" strike="noStrike">
                          <a:effectLst/>
                        </a:rPr>
                        <a:t>업데이트 요청완료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4002477984"/>
                  </a:ext>
                </a:extLst>
              </a:tr>
              <a:tr h="173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캐불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수정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 dirty="0">
                          <a:effectLst/>
                        </a:rPr>
                        <a:t>　</a:t>
                      </a:r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기아 Light" panose="020B0600000101010101" pitchFamily="50" charset="-127"/>
                        <a:ea typeface="기아 Light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6211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56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6446" y="1918577"/>
            <a:ext cx="1894788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디자인이지</a:t>
            </a:r>
            <a:endParaRPr lang="en-US" altLang="ko-KR" sz="12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96446" y="2219001"/>
            <a:ext cx="1894788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필커뮤니케이션즈</a:t>
            </a:r>
            <a:endParaRPr lang="en-US" altLang="ko-KR" sz="1200" b="1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3620090" y="2068789"/>
            <a:ext cx="2428286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620090" y="2357500"/>
            <a:ext cx="394276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77532" y="1918577"/>
            <a:ext cx="1894788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40% 200</a:t>
            </a:r>
            <a:r>
              <a:rPr lang="ko-KR" altLang="en-US" sz="1200" dirty="0" smtClean="0"/>
              <a:t>컷</a:t>
            </a:r>
            <a:endParaRPr lang="en-US" altLang="ko-KR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977532" y="2219000"/>
            <a:ext cx="1894788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60% 300</a:t>
            </a:r>
            <a:r>
              <a:rPr lang="ko-KR" altLang="en-US" sz="1200" dirty="0" smtClean="0"/>
              <a:t>컷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162177" y="1273660"/>
            <a:ext cx="704850" cy="25640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절차도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81328" y="1273660"/>
            <a:ext cx="704850" cy="2564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</a:rPr>
              <a:t>구성도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25517"/>
              </p:ext>
            </p:extLst>
          </p:nvPr>
        </p:nvGraphicFramePr>
        <p:xfrm>
          <a:off x="2162176" y="4076969"/>
          <a:ext cx="9412606" cy="2204707"/>
        </p:xfrm>
        <a:graphic>
          <a:graphicData uri="http://schemas.openxmlformats.org/drawingml/2006/table">
            <a:tbl>
              <a:tblPr/>
              <a:tblGrid>
                <a:gridCol w="490855">
                  <a:extLst>
                    <a:ext uri="{9D8B030D-6E8A-4147-A177-3AD203B41FA5}">
                      <a16:colId xmlns="" xmlns:a16="http://schemas.microsoft.com/office/drawing/2014/main" val="1293253107"/>
                    </a:ext>
                  </a:extLst>
                </a:gridCol>
                <a:gridCol w="490855">
                  <a:extLst>
                    <a:ext uri="{9D8B030D-6E8A-4147-A177-3AD203B41FA5}">
                      <a16:colId xmlns="" xmlns:a16="http://schemas.microsoft.com/office/drawing/2014/main" val="392711789"/>
                    </a:ext>
                  </a:extLst>
                </a:gridCol>
                <a:gridCol w="729467">
                  <a:extLst>
                    <a:ext uri="{9D8B030D-6E8A-4147-A177-3AD203B41FA5}">
                      <a16:colId xmlns="" xmlns:a16="http://schemas.microsoft.com/office/drawing/2014/main" val="1621295311"/>
                    </a:ext>
                  </a:extLst>
                </a:gridCol>
                <a:gridCol w="1363487">
                  <a:extLst>
                    <a:ext uri="{9D8B030D-6E8A-4147-A177-3AD203B41FA5}">
                      <a16:colId xmlns="" xmlns:a16="http://schemas.microsoft.com/office/drawing/2014/main" val="3851569335"/>
                    </a:ext>
                  </a:extLst>
                </a:gridCol>
                <a:gridCol w="2699703">
                  <a:extLst>
                    <a:ext uri="{9D8B030D-6E8A-4147-A177-3AD203B41FA5}">
                      <a16:colId xmlns="" xmlns:a16="http://schemas.microsoft.com/office/drawing/2014/main" val="3941855702"/>
                    </a:ext>
                  </a:extLst>
                </a:gridCol>
                <a:gridCol w="784005">
                  <a:extLst>
                    <a:ext uri="{9D8B030D-6E8A-4147-A177-3AD203B41FA5}">
                      <a16:colId xmlns="" xmlns:a16="http://schemas.microsoft.com/office/drawing/2014/main" val="2902387693"/>
                    </a:ext>
                  </a:extLst>
                </a:gridCol>
                <a:gridCol w="1027161">
                  <a:extLst>
                    <a:ext uri="{9D8B030D-6E8A-4147-A177-3AD203B41FA5}">
                      <a16:colId xmlns="" xmlns:a16="http://schemas.microsoft.com/office/drawing/2014/main" val="954116403"/>
                    </a:ext>
                  </a:extLst>
                </a:gridCol>
                <a:gridCol w="699923">
                  <a:extLst>
                    <a:ext uri="{9D8B030D-6E8A-4147-A177-3AD203B41FA5}">
                      <a16:colId xmlns="" xmlns:a16="http://schemas.microsoft.com/office/drawing/2014/main" val="1067179545"/>
                    </a:ext>
                  </a:extLst>
                </a:gridCol>
                <a:gridCol w="563575">
                  <a:extLst>
                    <a:ext uri="{9D8B030D-6E8A-4147-A177-3AD203B41FA5}">
                      <a16:colId xmlns="" xmlns:a16="http://schemas.microsoft.com/office/drawing/2014/main" val="1462589866"/>
                    </a:ext>
                  </a:extLst>
                </a:gridCol>
                <a:gridCol w="563575">
                  <a:extLst>
                    <a:ext uri="{9D8B030D-6E8A-4147-A177-3AD203B41FA5}">
                      <a16:colId xmlns="" xmlns:a16="http://schemas.microsoft.com/office/drawing/2014/main" val="3723221591"/>
                    </a:ext>
                  </a:extLst>
                </a:gridCol>
              </a:tblGrid>
              <a:tr h="1783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차종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원고자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컷수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진형현황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7800594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EE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T-GDI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개선 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T-GDI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차두환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이지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39869626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DCT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D6UF1-2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개선 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T-GDI D6UF1-2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정의현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이지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797672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T-GDI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개선 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T-GDI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차두환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 커뮤니케이션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18976353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A6MF1-2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개선 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T-GDI A6MF1-2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정의현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 커뮤니케이션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45022593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79999229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196446" y="1641578"/>
            <a:ext cx="8747780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업체 발주 현황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전체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6446" y="2922698"/>
            <a:ext cx="1894788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디자인이지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196446" y="3223122"/>
            <a:ext cx="1894788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필커뮤니케이션즈</a:t>
            </a:r>
            <a:endParaRPr lang="en-US" altLang="ko-KR" sz="1200" b="1" dirty="0" smtClean="0"/>
          </a:p>
        </p:txBody>
      </p:sp>
      <p:cxnSp>
        <p:nvCxnSpPr>
          <p:cNvPr id="18" name="직선 연결선 17"/>
          <p:cNvCxnSpPr/>
          <p:nvPr/>
        </p:nvCxnSpPr>
        <p:spPr>
          <a:xfrm>
            <a:off x="3620090" y="3072910"/>
            <a:ext cx="1913936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620090" y="3361621"/>
            <a:ext cx="327601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77532" y="2922698"/>
            <a:ext cx="3090518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50% </a:t>
            </a:r>
            <a:r>
              <a:rPr lang="ko-KR" altLang="en-US" sz="1200" dirty="0" smtClean="0"/>
              <a:t>진행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컷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완료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컷</a:t>
            </a:r>
            <a:endParaRPr lang="en-US" altLang="ko-KR" sz="1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977531" y="3223121"/>
            <a:ext cx="3185769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80% </a:t>
            </a:r>
            <a:r>
              <a:rPr lang="ko-KR" altLang="en-US" sz="1200" dirty="0" smtClean="0"/>
              <a:t>진행 </a:t>
            </a:r>
            <a:r>
              <a:rPr lang="en-US" altLang="ko-KR" sz="1200" dirty="0" smtClean="0"/>
              <a:t>60</a:t>
            </a:r>
            <a:r>
              <a:rPr lang="ko-KR" altLang="en-US" sz="1200" dirty="0" smtClean="0"/>
              <a:t>컷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완료 </a:t>
            </a:r>
            <a:r>
              <a:rPr lang="en-US" altLang="ko-KR" sz="1200" dirty="0" smtClean="0"/>
              <a:t>240</a:t>
            </a:r>
            <a:r>
              <a:rPr lang="ko-KR" altLang="en-US" sz="1200" dirty="0" smtClean="0"/>
              <a:t>컷</a:t>
            </a:r>
            <a:endParaRPr lang="en-US" altLang="ko-KR" sz="12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196446" y="2645699"/>
            <a:ext cx="8747780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도안 제작 진행 현황 </a:t>
            </a:r>
            <a:r>
              <a:rPr lang="ko-KR" altLang="en-US" sz="1200" b="1" dirty="0"/>
              <a:t>전체 </a:t>
            </a:r>
            <a:r>
              <a:rPr lang="ko-KR" altLang="en-US" sz="1200" b="1" dirty="0" smtClean="0">
                <a:latin typeface="맑은 고딕" panose="020B0503020000020004" pitchFamily="50" charset="-127"/>
              </a:rPr>
              <a:t>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96446" y="3650330"/>
            <a:ext cx="8747780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상세 현황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91234" y="1648769"/>
            <a:ext cx="5255967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절차도 제작 업체 </a:t>
            </a:r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r>
              <a:rPr lang="ko-KR" altLang="en-US" sz="1200" dirty="0" smtClean="0">
                <a:solidFill>
                  <a:srgbClr val="FF0000"/>
                </a:solidFill>
              </a:rPr>
              <a:t>곳의 전체 </a:t>
            </a:r>
            <a:r>
              <a:rPr lang="en-US" altLang="ko-KR" sz="1200" dirty="0" smtClean="0">
                <a:solidFill>
                  <a:srgbClr val="FF0000"/>
                </a:solidFill>
              </a:rPr>
              <a:t>or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차종별</a:t>
            </a:r>
            <a:r>
              <a:rPr lang="ko-KR" altLang="en-US" sz="1200" dirty="0" smtClean="0">
                <a:solidFill>
                  <a:srgbClr val="FF0000"/>
                </a:solidFill>
              </a:rPr>
              <a:t> 발주 비율과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발주량</a:t>
            </a:r>
            <a:r>
              <a:rPr lang="ko-KR" altLang="en-US" sz="1200" dirty="0" smtClean="0">
                <a:solidFill>
                  <a:srgbClr val="FF0000"/>
                </a:solidFill>
              </a:rPr>
              <a:t> 표시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333753" y="1607809"/>
            <a:ext cx="609598" cy="341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86178" y="2613412"/>
            <a:ext cx="609598" cy="341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394937" y="2656604"/>
            <a:ext cx="5255967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절차도 제작 업체 </a:t>
            </a:r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r>
              <a:rPr lang="ko-KR" altLang="en-US" sz="1200" dirty="0" smtClean="0">
                <a:solidFill>
                  <a:srgbClr val="FF0000"/>
                </a:solidFill>
              </a:rPr>
              <a:t>곳의 전체 </a:t>
            </a:r>
            <a:r>
              <a:rPr lang="en-US" altLang="ko-KR" sz="1200" dirty="0" smtClean="0">
                <a:solidFill>
                  <a:srgbClr val="FF0000"/>
                </a:solidFill>
              </a:rPr>
              <a:t>or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차종별</a:t>
            </a:r>
            <a:r>
              <a:rPr lang="ko-KR" altLang="en-US" sz="1200" dirty="0" smtClean="0">
                <a:solidFill>
                  <a:srgbClr val="FF0000"/>
                </a:solidFill>
              </a:rPr>
              <a:t> 진행 현황 표시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318173" y="810491"/>
            <a:ext cx="1496291" cy="573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527723" y="979000"/>
            <a:ext cx="533400" cy="276999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94474" y="979000"/>
            <a:ext cx="533400" cy="276999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3495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67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318173" y="810491"/>
            <a:ext cx="1496291" cy="573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12532"/>
              </p:ext>
            </p:extLst>
          </p:nvPr>
        </p:nvGraphicFramePr>
        <p:xfrm>
          <a:off x="2196446" y="2074490"/>
          <a:ext cx="9412606" cy="2204707"/>
        </p:xfrm>
        <a:graphic>
          <a:graphicData uri="http://schemas.openxmlformats.org/drawingml/2006/table">
            <a:tbl>
              <a:tblPr/>
              <a:tblGrid>
                <a:gridCol w="490855">
                  <a:extLst>
                    <a:ext uri="{9D8B030D-6E8A-4147-A177-3AD203B41FA5}">
                      <a16:colId xmlns="" xmlns:a16="http://schemas.microsoft.com/office/drawing/2014/main" val="1293253107"/>
                    </a:ext>
                  </a:extLst>
                </a:gridCol>
                <a:gridCol w="490855">
                  <a:extLst>
                    <a:ext uri="{9D8B030D-6E8A-4147-A177-3AD203B41FA5}">
                      <a16:colId xmlns="" xmlns:a16="http://schemas.microsoft.com/office/drawing/2014/main" val="392711789"/>
                    </a:ext>
                  </a:extLst>
                </a:gridCol>
                <a:gridCol w="729467">
                  <a:extLst>
                    <a:ext uri="{9D8B030D-6E8A-4147-A177-3AD203B41FA5}">
                      <a16:colId xmlns="" xmlns:a16="http://schemas.microsoft.com/office/drawing/2014/main" val="1621295311"/>
                    </a:ext>
                  </a:extLst>
                </a:gridCol>
                <a:gridCol w="1363487">
                  <a:extLst>
                    <a:ext uri="{9D8B030D-6E8A-4147-A177-3AD203B41FA5}">
                      <a16:colId xmlns="" xmlns:a16="http://schemas.microsoft.com/office/drawing/2014/main" val="3851569335"/>
                    </a:ext>
                  </a:extLst>
                </a:gridCol>
                <a:gridCol w="2699703">
                  <a:extLst>
                    <a:ext uri="{9D8B030D-6E8A-4147-A177-3AD203B41FA5}">
                      <a16:colId xmlns="" xmlns:a16="http://schemas.microsoft.com/office/drawing/2014/main" val="3941855702"/>
                    </a:ext>
                  </a:extLst>
                </a:gridCol>
                <a:gridCol w="784005">
                  <a:extLst>
                    <a:ext uri="{9D8B030D-6E8A-4147-A177-3AD203B41FA5}">
                      <a16:colId xmlns="" xmlns:a16="http://schemas.microsoft.com/office/drawing/2014/main" val="2902387693"/>
                    </a:ext>
                  </a:extLst>
                </a:gridCol>
                <a:gridCol w="1027161">
                  <a:extLst>
                    <a:ext uri="{9D8B030D-6E8A-4147-A177-3AD203B41FA5}">
                      <a16:colId xmlns="" xmlns:a16="http://schemas.microsoft.com/office/drawing/2014/main" val="954116403"/>
                    </a:ext>
                  </a:extLst>
                </a:gridCol>
                <a:gridCol w="699923">
                  <a:extLst>
                    <a:ext uri="{9D8B030D-6E8A-4147-A177-3AD203B41FA5}">
                      <a16:colId xmlns="" xmlns:a16="http://schemas.microsoft.com/office/drawing/2014/main" val="1067179545"/>
                    </a:ext>
                  </a:extLst>
                </a:gridCol>
                <a:gridCol w="563575">
                  <a:extLst>
                    <a:ext uri="{9D8B030D-6E8A-4147-A177-3AD203B41FA5}">
                      <a16:colId xmlns="" xmlns:a16="http://schemas.microsoft.com/office/drawing/2014/main" val="1462589866"/>
                    </a:ext>
                  </a:extLst>
                </a:gridCol>
                <a:gridCol w="563575">
                  <a:extLst>
                    <a:ext uri="{9D8B030D-6E8A-4147-A177-3AD203B41FA5}">
                      <a16:colId xmlns="" xmlns:a16="http://schemas.microsoft.com/office/drawing/2014/main" val="3723221591"/>
                    </a:ext>
                  </a:extLst>
                </a:gridCol>
              </a:tblGrid>
              <a:tr h="1783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차종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원고자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컷수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진형현황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7800594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EE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T-GDI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개선 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T-GDI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차두환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이지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39869626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DCT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D6UF1-2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개선 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T-GDI D6UF1-2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정의현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이지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797672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T-GDI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개선 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T-GDI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차두환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 커뮤니케이션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18976353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A6MF1-2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DL3C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개선 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T-GDI A6MF1-2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정의현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 커뮤니케이션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45022593"/>
                  </a:ext>
                </a:extLst>
              </a:tr>
              <a:tr h="405277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79999229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162176" y="1664444"/>
            <a:ext cx="8747780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상세 현황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27723" y="979000"/>
            <a:ext cx="533400" cy="276999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94474" y="979000"/>
            <a:ext cx="533400" cy="276999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162176" y="1255999"/>
            <a:ext cx="704850" cy="256401"/>
          </a:xfrm>
          <a:prstGeom prst="rect">
            <a:avLst/>
          </a:prstGeom>
          <a:solidFill>
            <a:srgbClr val="BDD7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절차도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81327" y="1255999"/>
            <a:ext cx="704850" cy="256401"/>
          </a:xfrm>
          <a:prstGeom prst="rect">
            <a:avLst/>
          </a:prstGeom>
          <a:solidFill>
            <a:srgbClr val="2E75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구성도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439347" y="876618"/>
            <a:ext cx="302376" cy="3336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꺾인 연결선 3"/>
          <p:cNvCxnSpPr>
            <a:stCxn id="3" idx="2"/>
          </p:cNvCxnSpPr>
          <p:nvPr/>
        </p:nvCxnSpPr>
        <p:spPr>
          <a:xfrm rot="5400000">
            <a:off x="10758264" y="728659"/>
            <a:ext cx="350616" cy="1313926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/>
          <p:nvPr/>
        </p:nvCxnSpPr>
        <p:spPr>
          <a:xfrm rot="10800000">
            <a:off x="6256021" y="876619"/>
            <a:ext cx="4269971" cy="183255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rot="10800000" flipV="1">
            <a:off x="2389909" y="1027834"/>
            <a:ext cx="7452014" cy="936048"/>
          </a:xfrm>
          <a:prstGeom prst="bentConnector3">
            <a:avLst>
              <a:gd name="adj1" fmla="val 1000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 8"/>
          <p:cNvSpPr/>
          <p:nvPr/>
        </p:nvSpPr>
        <p:spPr>
          <a:xfrm>
            <a:off x="4131685" y="3483552"/>
            <a:ext cx="390525" cy="57150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6000" y="1007918"/>
            <a:ext cx="0" cy="1028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15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106150" y="1352550"/>
            <a:ext cx="619125" cy="295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10800000" flipV="1">
            <a:off x="8877301" y="1504949"/>
            <a:ext cx="2200275" cy="523875"/>
          </a:xfrm>
          <a:prstGeom prst="bentConnector3">
            <a:avLst>
              <a:gd name="adj1" fmla="val 9978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106150" y="1352550"/>
            <a:ext cx="619125" cy="295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10800000" flipV="1">
            <a:off x="8877301" y="1504949"/>
            <a:ext cx="2200275" cy="523875"/>
          </a:xfrm>
          <a:prstGeom prst="bentConnector3">
            <a:avLst>
              <a:gd name="adj1" fmla="val 9978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9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82" y="0"/>
            <a:ext cx="8323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82" y="0"/>
            <a:ext cx="8323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6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24" y="0"/>
            <a:ext cx="690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4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52" y="0"/>
            <a:ext cx="4680896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81900" y="647700"/>
            <a:ext cx="350520" cy="236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22820" y="1466850"/>
            <a:ext cx="609600" cy="236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2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39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40" y="0"/>
            <a:ext cx="7960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40" y="0"/>
            <a:ext cx="7960919" cy="6858000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 rot="10800000" flipV="1">
            <a:off x="8982511" y="1527464"/>
            <a:ext cx="421263" cy="10388"/>
          </a:xfrm>
          <a:prstGeom prst="bentConnector3">
            <a:avLst>
              <a:gd name="adj1" fmla="val 6959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3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96" y="0"/>
            <a:ext cx="5105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꺾인 연결선 3"/>
          <p:cNvCxnSpPr/>
          <p:nvPr/>
        </p:nvCxnSpPr>
        <p:spPr>
          <a:xfrm rot="10800000">
            <a:off x="6311900" y="647701"/>
            <a:ext cx="3632202" cy="39052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 rot="10800000" flipV="1">
            <a:off x="10191750" y="2600324"/>
            <a:ext cx="590550" cy="200025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flipV="1">
            <a:off x="7289800" y="2070100"/>
            <a:ext cx="1028700" cy="965200"/>
          </a:xfrm>
          <a:prstGeom prst="bentConnector3">
            <a:avLst>
              <a:gd name="adj1" fmla="val 308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꺾인 연결선 3"/>
          <p:cNvCxnSpPr/>
          <p:nvPr/>
        </p:nvCxnSpPr>
        <p:spPr>
          <a:xfrm rot="10800000">
            <a:off x="6311900" y="647701"/>
            <a:ext cx="3632202" cy="39052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 rot="10800000" flipV="1">
            <a:off x="10191750" y="2600324"/>
            <a:ext cx="590550" cy="200025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flipV="1">
            <a:off x="7289800" y="2070100"/>
            <a:ext cx="1028700" cy="965200"/>
          </a:xfrm>
          <a:prstGeom prst="bentConnector3">
            <a:avLst>
              <a:gd name="adj1" fmla="val 308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9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꺾인 연결선 3"/>
          <p:cNvCxnSpPr/>
          <p:nvPr/>
        </p:nvCxnSpPr>
        <p:spPr>
          <a:xfrm rot="16200000" flipH="1">
            <a:off x="3805238" y="2290762"/>
            <a:ext cx="2543175" cy="1104900"/>
          </a:xfrm>
          <a:prstGeom prst="bentConnector3">
            <a:avLst>
              <a:gd name="adj1" fmla="val -18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/>
          <p:nvPr/>
        </p:nvCxnSpPr>
        <p:spPr>
          <a:xfrm rot="10800000" flipV="1">
            <a:off x="8534400" y="1028700"/>
            <a:ext cx="2209800" cy="323850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9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83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rot="10800000" flipV="1">
            <a:off x="8705461" y="1054359"/>
            <a:ext cx="2071396" cy="205274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/>
          <p:nvPr/>
        </p:nvCxnSpPr>
        <p:spPr>
          <a:xfrm rot="5400000" flipH="1" flipV="1">
            <a:off x="1852127" y="1674845"/>
            <a:ext cx="2939143" cy="1828800"/>
          </a:xfrm>
          <a:prstGeom prst="bentConnector3">
            <a:avLst>
              <a:gd name="adj1" fmla="val 9984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" y="0"/>
            <a:ext cx="998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6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" y="0"/>
            <a:ext cx="998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5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3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3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9773" y="6089072"/>
            <a:ext cx="1776846" cy="467592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* </a:t>
            </a:r>
            <a:r>
              <a:rPr lang="ko-KR" altLang="en-US" b="1" dirty="0" smtClean="0">
                <a:solidFill>
                  <a:schemeClr val="bg1"/>
                </a:solidFill>
              </a:rPr>
              <a:t>자료 필요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18" y="0"/>
            <a:ext cx="12229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51955"/>
            <a:ext cx="1651000" cy="6858000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>
            <a:off x="3695699" y="2224088"/>
            <a:ext cx="1873828" cy="8724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21482" y="2971801"/>
            <a:ext cx="4125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프로젝트 등록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400" dirty="0" smtClean="0"/>
              <a:t>PM</a:t>
            </a:r>
            <a:r>
              <a:rPr lang="en-US" altLang="ko-KR" sz="1400" dirty="0"/>
              <a:t>,</a:t>
            </a:r>
            <a:r>
              <a:rPr lang="ko-KR" altLang="en-US" sz="1400" dirty="0" smtClean="0"/>
              <a:t> 담당자는 입력 단계가 달라서 사용자에 따라 </a:t>
            </a:r>
            <a:endParaRPr lang="en-US" altLang="ko-KR" sz="1400" dirty="0" smtClean="0"/>
          </a:p>
          <a:p>
            <a:r>
              <a:rPr lang="ko-KR" altLang="en-US" sz="1400" dirty="0" smtClean="0"/>
              <a:t>두 </a:t>
            </a:r>
            <a:r>
              <a:rPr lang="ko-KR" altLang="en-US" sz="1400" dirty="0" err="1" smtClean="0"/>
              <a:t>메뉴중</a:t>
            </a:r>
            <a:r>
              <a:rPr lang="ko-KR" altLang="en-US" sz="1400" dirty="0" smtClean="0"/>
              <a:t> 하나만 보이게 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7600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3" y="0"/>
            <a:ext cx="9555414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9773" y="6089072"/>
            <a:ext cx="1776846" cy="467592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* </a:t>
            </a:r>
            <a:r>
              <a:rPr lang="ko-KR" altLang="en-US" b="1" dirty="0" smtClean="0">
                <a:solidFill>
                  <a:schemeClr val="bg1"/>
                </a:solidFill>
              </a:rPr>
              <a:t>자료 필요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9773" y="6089072"/>
            <a:ext cx="1776846" cy="467592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* </a:t>
            </a:r>
            <a:r>
              <a:rPr lang="ko-KR" altLang="en-US" b="1" dirty="0" smtClean="0">
                <a:solidFill>
                  <a:schemeClr val="bg1"/>
                </a:solidFill>
              </a:rPr>
              <a:t>자료 필요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0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 flipV="1">
            <a:off x="8229600" y="1054359"/>
            <a:ext cx="2565918" cy="22393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9773" y="6089072"/>
            <a:ext cx="1776846" cy="467592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* </a:t>
            </a:r>
            <a:r>
              <a:rPr lang="ko-KR" altLang="en-US" b="1" dirty="0" smtClean="0">
                <a:solidFill>
                  <a:schemeClr val="bg1"/>
                </a:solidFill>
              </a:rPr>
              <a:t>자료 필요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20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flipV="1">
            <a:off x="5638800" y="2019300"/>
            <a:ext cx="901700" cy="292100"/>
          </a:xfrm>
          <a:prstGeom prst="bentConnector3">
            <a:avLst>
              <a:gd name="adj1" fmla="val 10070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/>
          <p:nvPr/>
        </p:nvCxnSpPr>
        <p:spPr>
          <a:xfrm rot="10800000" flipV="1">
            <a:off x="9652000" y="1054100"/>
            <a:ext cx="1104900" cy="1079500"/>
          </a:xfrm>
          <a:prstGeom prst="bentConnector3">
            <a:avLst>
              <a:gd name="adj1" fmla="val 100575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59773" y="6089072"/>
            <a:ext cx="1776846" cy="467592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* </a:t>
            </a:r>
            <a:r>
              <a:rPr lang="ko-KR" altLang="en-US" b="1" dirty="0" smtClean="0">
                <a:solidFill>
                  <a:schemeClr val="bg1"/>
                </a:solidFill>
              </a:rPr>
              <a:t>자료 필요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3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04" y="0"/>
            <a:ext cx="7443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1757</Words>
  <Application>Microsoft Office PowerPoint</Application>
  <PresentationFormat>와이드스크린</PresentationFormat>
  <Paragraphs>854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기아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55</cp:revision>
  <dcterms:created xsi:type="dcterms:W3CDTF">2020-06-23T00:43:51Z</dcterms:created>
  <dcterms:modified xsi:type="dcterms:W3CDTF">2020-07-06T01:21:38Z</dcterms:modified>
</cp:coreProperties>
</file>